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325" r:id="rId2"/>
    <p:sldId id="337" r:id="rId3"/>
    <p:sldId id="338" r:id="rId4"/>
    <p:sldId id="326" r:id="rId5"/>
    <p:sldId id="257" r:id="rId6"/>
    <p:sldId id="292" r:id="rId7"/>
    <p:sldId id="286" r:id="rId8"/>
    <p:sldId id="348" r:id="rId9"/>
    <p:sldId id="296" r:id="rId10"/>
    <p:sldId id="339" r:id="rId11"/>
    <p:sldId id="342" r:id="rId12"/>
    <p:sldId id="341" r:id="rId13"/>
    <p:sldId id="298" r:id="rId14"/>
    <p:sldId id="343" r:id="rId15"/>
    <p:sldId id="299" r:id="rId16"/>
    <p:sldId id="345" r:id="rId17"/>
    <p:sldId id="300" r:id="rId18"/>
    <p:sldId id="346" r:id="rId19"/>
    <p:sldId id="347" r:id="rId20"/>
    <p:sldId id="349" r:id="rId21"/>
    <p:sldId id="350" r:id="rId22"/>
    <p:sldId id="303" r:id="rId23"/>
    <p:sldId id="306"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ndsay Elgersma" initials="LE" lastIdx="10" clrIdx="0">
    <p:extLst>
      <p:ext uri="{19B8F6BF-5375-455C-9EA6-DF929625EA0E}">
        <p15:presenceInfo xmlns:p15="http://schemas.microsoft.com/office/powerpoint/2012/main" userId="S::lindsay@elgersmaconsultingcom.onmicrosoft.com::edbf2e0c-64c3-45a2-89a1-0f3e57608278" providerId="AD"/>
      </p:ext>
    </p:extLst>
  </p:cmAuthor>
  <p:cmAuthor id="2" name="Nicole Koopstra" initials="" lastIdx="1" clrIdx="1">
    <p:extLst>
      <p:ext uri="{19B8F6BF-5375-455C-9EA6-DF929625EA0E}">
        <p15:presenceInfo xmlns:p15="http://schemas.microsoft.com/office/powerpoint/2012/main" userId="S::nkoopstra@gfo.ca::a37db97f-7c29-425f-ae8b-a9ede515881a" providerId="AD"/>
      </p:ext>
    </p:extLst>
  </p:cmAuthor>
  <p:cmAuthor id="3" name="Brianne Curtis" initials="BC" lastIdx="6" clrIdx="2">
    <p:extLst>
      <p:ext uri="{19B8F6BF-5375-455C-9EA6-DF929625EA0E}">
        <p15:presenceInfo xmlns:p15="http://schemas.microsoft.com/office/powerpoint/2012/main" userId="S::bcurtis@gfo.ca::4d36d49e-32f4-473a-b818-5cd7e50bc4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092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48" autoAdjust="0"/>
    <p:restoredTop sz="74464" autoAdjust="0"/>
  </p:normalViewPr>
  <p:slideViewPr>
    <p:cSldViewPr snapToGrid="0">
      <p:cViewPr varScale="1">
        <p:scale>
          <a:sx n="88" d="100"/>
          <a:sy n="88" d="100"/>
        </p:scale>
        <p:origin x="2632" y="192"/>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61" d="100"/>
          <a:sy n="61" d="100"/>
        </p:scale>
        <p:origin x="3168" y="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1"/>
            <a:ext cx="2971800" cy="458788"/>
          </a:xfrm>
          <a:prstGeom prst="rect">
            <a:avLst/>
          </a:prstGeom>
        </p:spPr>
        <p:txBody>
          <a:bodyPr vert="horz" lIns="91440" tIns="45720" rIns="91440" bIns="45720" rtlCol="0"/>
          <a:lstStyle>
            <a:lvl1pPr algn="r">
              <a:defRPr sz="1200"/>
            </a:lvl1pPr>
          </a:lstStyle>
          <a:p>
            <a:fld id="{4DED018B-63AE-44BB-B311-756F935CE590}" type="datetimeFigureOut">
              <a:rPr lang="en-CA" smtClean="0"/>
              <a:t>2024-10-03</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152B4D-80B6-452C-A7D7-277FD7B18C08}" type="slidenum">
              <a:rPr lang="en-CA" smtClean="0"/>
              <a:t>‹#›</a:t>
            </a:fld>
            <a:endParaRPr lang="en-CA"/>
          </a:p>
        </p:txBody>
      </p:sp>
    </p:spTree>
    <p:extLst>
      <p:ext uri="{BB962C8B-B14F-4D97-AF65-F5344CB8AC3E}">
        <p14:creationId xmlns:p14="http://schemas.microsoft.com/office/powerpoint/2010/main" val="1470372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dcp.edu.gov.on.ca/en/"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youtube.com/watch?v=p3St51F4kE8"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A1152B4D-80B6-452C-A7D7-277FD7B18C08}" type="slidenum">
              <a:rPr lang="en-CA" smtClean="0"/>
              <a:t>1</a:t>
            </a:fld>
            <a:endParaRPr lang="en-CA"/>
          </a:p>
        </p:txBody>
      </p:sp>
    </p:spTree>
    <p:extLst>
      <p:ext uri="{BB962C8B-B14F-4D97-AF65-F5344CB8AC3E}">
        <p14:creationId xmlns:p14="http://schemas.microsoft.com/office/powerpoint/2010/main" val="11730126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Roots</a:t>
            </a:r>
            <a:endParaRPr lang="en-US" sz="1200" dirty="0"/>
          </a:p>
          <a:p>
            <a:pPr marL="0" marR="0" lvl="0" indent="0" algn="l" defTabSz="914400" rtl="0" eaLnBrk="1" fontAlgn="auto" latinLnBrk="0" hangingPunct="1">
              <a:lnSpc>
                <a:spcPts val="2400"/>
              </a:lnSpc>
              <a:spcBef>
                <a:spcPts val="0"/>
              </a:spcBef>
              <a:spcAft>
                <a:spcPts val="0"/>
              </a:spcAft>
              <a:buClrTx/>
              <a:buSzTx/>
              <a:buFontTx/>
              <a:buNone/>
              <a:tabLst/>
              <a:defRPr/>
            </a:pPr>
            <a:r>
              <a:rPr lang="en-US" sz="1200" dirty="0"/>
              <a:t>Some answers:</a:t>
            </a:r>
          </a:p>
          <a:p>
            <a:pPr marL="0" indent="0">
              <a:lnSpc>
                <a:spcPts val="2400"/>
              </a:lnSpc>
              <a:buNone/>
            </a:pPr>
            <a:r>
              <a:rPr lang="en-US" sz="1200" dirty="0"/>
              <a:t>Carrots, turnips, beets, parsnips, radish, celeriac, ginger, garlic, rutabaga, onion, potato, kohlrabi, jicama</a:t>
            </a:r>
          </a:p>
        </p:txBody>
      </p:sp>
      <p:sp>
        <p:nvSpPr>
          <p:cNvPr id="4" name="Slide Number Placeholder 3"/>
          <p:cNvSpPr>
            <a:spLocks noGrp="1"/>
          </p:cNvSpPr>
          <p:nvPr>
            <p:ph type="sldNum" sz="quarter" idx="5"/>
          </p:nvPr>
        </p:nvSpPr>
        <p:spPr/>
        <p:txBody>
          <a:bodyPr/>
          <a:lstStyle/>
          <a:p>
            <a:fld id="{A1152B4D-80B6-452C-A7D7-277FD7B18C08}" type="slidenum">
              <a:rPr lang="en-CA" smtClean="0"/>
              <a:t>10</a:t>
            </a:fld>
            <a:endParaRPr lang="en-CA" dirty="0"/>
          </a:p>
        </p:txBody>
      </p:sp>
    </p:spTree>
    <p:extLst>
      <p:ext uri="{BB962C8B-B14F-4D97-AF65-F5344CB8AC3E}">
        <p14:creationId xmlns:p14="http://schemas.microsoft.com/office/powerpoint/2010/main" val="2749729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Leaves</a:t>
            </a:r>
          </a:p>
          <a:p>
            <a:pPr marL="0" indent="0">
              <a:lnSpc>
                <a:spcPct val="120000"/>
              </a:lnSpc>
              <a:buNone/>
            </a:pPr>
            <a:r>
              <a:rPr lang="en-US" sz="1200" dirty="0"/>
              <a:t>Use the PowerPoint presentation slides to cover the functions of the basic parts of the plant. Address any misconceptions identified during the research and vertical relay tasks.</a:t>
            </a:r>
            <a:endParaRPr lang="en-CA" dirty="0"/>
          </a:p>
        </p:txBody>
      </p:sp>
      <p:sp>
        <p:nvSpPr>
          <p:cNvPr id="4" name="Slide Number Placeholder 3"/>
          <p:cNvSpPr>
            <a:spLocks noGrp="1"/>
          </p:cNvSpPr>
          <p:nvPr>
            <p:ph type="sldNum" sz="quarter" idx="5"/>
          </p:nvPr>
        </p:nvSpPr>
        <p:spPr/>
        <p:txBody>
          <a:bodyPr/>
          <a:lstStyle/>
          <a:p>
            <a:fld id="{A1152B4D-80B6-452C-A7D7-277FD7B18C08}" type="slidenum">
              <a:rPr lang="en-CA" smtClean="0"/>
              <a:t>11</a:t>
            </a:fld>
            <a:endParaRPr lang="en-CA" dirty="0"/>
          </a:p>
        </p:txBody>
      </p:sp>
    </p:spTree>
    <p:extLst>
      <p:ext uri="{BB962C8B-B14F-4D97-AF65-F5344CB8AC3E}">
        <p14:creationId xmlns:p14="http://schemas.microsoft.com/office/powerpoint/2010/main" val="2061638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ts val="2400"/>
              </a:lnSpc>
              <a:buNone/>
            </a:pPr>
            <a:r>
              <a:rPr lang="en-US" sz="1200" b="1" dirty="0"/>
              <a:t>Leaves </a:t>
            </a:r>
          </a:p>
          <a:p>
            <a:pPr marL="0" indent="0">
              <a:lnSpc>
                <a:spcPts val="2400"/>
              </a:lnSpc>
              <a:buNone/>
            </a:pPr>
            <a:r>
              <a:rPr lang="en-US" sz="1200" dirty="0"/>
              <a:t>Some answers:</a:t>
            </a:r>
          </a:p>
          <a:p>
            <a:pPr marL="0" indent="0">
              <a:lnSpc>
                <a:spcPts val="2400"/>
              </a:lnSpc>
              <a:buNone/>
            </a:pPr>
            <a:r>
              <a:rPr lang="en-US" sz="1200" dirty="0"/>
              <a:t>Common edible leaves: lettuce, cabbage, spinach, kale, mint, parsley, radish, kohlrabi, Swiss chard, collard greens, watercress</a:t>
            </a:r>
          </a:p>
        </p:txBody>
      </p:sp>
      <p:sp>
        <p:nvSpPr>
          <p:cNvPr id="4" name="Slide Number Placeholder 3"/>
          <p:cNvSpPr>
            <a:spLocks noGrp="1"/>
          </p:cNvSpPr>
          <p:nvPr>
            <p:ph type="sldNum" sz="quarter" idx="5"/>
          </p:nvPr>
        </p:nvSpPr>
        <p:spPr/>
        <p:txBody>
          <a:bodyPr/>
          <a:lstStyle/>
          <a:p>
            <a:fld id="{A1152B4D-80B6-452C-A7D7-277FD7B18C08}" type="slidenum">
              <a:rPr lang="en-CA" smtClean="0"/>
              <a:t>12</a:t>
            </a:fld>
            <a:endParaRPr lang="en-CA" dirty="0"/>
          </a:p>
        </p:txBody>
      </p:sp>
    </p:spTree>
    <p:extLst>
      <p:ext uri="{BB962C8B-B14F-4D97-AF65-F5344CB8AC3E}">
        <p14:creationId xmlns:p14="http://schemas.microsoft.com/office/powerpoint/2010/main" val="4143306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Stems</a:t>
            </a:r>
          </a:p>
          <a:p>
            <a:pPr marL="0" indent="0">
              <a:lnSpc>
                <a:spcPct val="100000"/>
              </a:lnSpc>
              <a:buNone/>
            </a:pPr>
            <a:r>
              <a:rPr lang="en-US" sz="1200" dirty="0"/>
              <a:t>Use the PowerPoint presentation slides to cover the functions of the basic parts of the plant. Address any misconceptions identified during the research and vertical relay tasks.</a:t>
            </a:r>
          </a:p>
        </p:txBody>
      </p:sp>
      <p:sp>
        <p:nvSpPr>
          <p:cNvPr id="4" name="Slide Number Placeholder 3"/>
          <p:cNvSpPr>
            <a:spLocks noGrp="1"/>
          </p:cNvSpPr>
          <p:nvPr>
            <p:ph type="sldNum" sz="quarter" idx="5"/>
          </p:nvPr>
        </p:nvSpPr>
        <p:spPr/>
        <p:txBody>
          <a:bodyPr/>
          <a:lstStyle/>
          <a:p>
            <a:fld id="{A1152B4D-80B6-452C-A7D7-277FD7B18C08}" type="slidenum">
              <a:rPr lang="en-CA" smtClean="0"/>
              <a:t>13</a:t>
            </a:fld>
            <a:endParaRPr lang="en-CA" dirty="0"/>
          </a:p>
        </p:txBody>
      </p:sp>
    </p:spTree>
    <p:extLst>
      <p:ext uri="{BB962C8B-B14F-4D97-AF65-F5344CB8AC3E}">
        <p14:creationId xmlns:p14="http://schemas.microsoft.com/office/powerpoint/2010/main" val="32607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ts val="2400"/>
              </a:lnSpc>
              <a:buNone/>
            </a:pPr>
            <a:r>
              <a:rPr lang="en-US" sz="1200" b="1" dirty="0"/>
              <a:t>Stems</a:t>
            </a:r>
          </a:p>
          <a:p>
            <a:pPr marL="0" indent="0">
              <a:lnSpc>
                <a:spcPts val="2400"/>
              </a:lnSpc>
              <a:buNone/>
            </a:pPr>
            <a:r>
              <a:rPr lang="en-US" sz="1200" dirty="0"/>
              <a:t>Some answers:</a:t>
            </a:r>
          </a:p>
          <a:p>
            <a:pPr marL="0" indent="0">
              <a:lnSpc>
                <a:spcPts val="2400"/>
              </a:lnSpc>
              <a:buNone/>
            </a:pPr>
            <a:r>
              <a:rPr lang="en-US" sz="1200" dirty="0"/>
              <a:t>Common edible stems: asparagus, celery, broccoli, rhubarb, bamboo shoots, </a:t>
            </a:r>
            <a:r>
              <a:rPr lang="en-US" sz="1200" dirty="0" err="1"/>
              <a:t>bok</a:t>
            </a:r>
            <a:r>
              <a:rPr lang="en-US" sz="1200" dirty="0"/>
              <a:t> choy, green onions, chives</a:t>
            </a:r>
          </a:p>
        </p:txBody>
      </p:sp>
      <p:sp>
        <p:nvSpPr>
          <p:cNvPr id="4" name="Slide Number Placeholder 3"/>
          <p:cNvSpPr>
            <a:spLocks noGrp="1"/>
          </p:cNvSpPr>
          <p:nvPr>
            <p:ph type="sldNum" sz="quarter" idx="5"/>
          </p:nvPr>
        </p:nvSpPr>
        <p:spPr/>
        <p:txBody>
          <a:bodyPr/>
          <a:lstStyle/>
          <a:p>
            <a:fld id="{A1152B4D-80B6-452C-A7D7-277FD7B18C08}" type="slidenum">
              <a:rPr lang="en-CA" smtClean="0"/>
              <a:t>14</a:t>
            </a:fld>
            <a:endParaRPr lang="en-CA" dirty="0"/>
          </a:p>
        </p:txBody>
      </p:sp>
    </p:spTree>
    <p:extLst>
      <p:ext uri="{BB962C8B-B14F-4D97-AF65-F5344CB8AC3E}">
        <p14:creationId xmlns:p14="http://schemas.microsoft.com/office/powerpoint/2010/main" val="10427132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Flowers</a:t>
            </a:r>
          </a:p>
          <a:p>
            <a:pPr marL="0" indent="0">
              <a:lnSpc>
                <a:spcPct val="120000"/>
              </a:lnSpc>
              <a:buNone/>
            </a:pPr>
            <a:r>
              <a:rPr lang="en-US" sz="1200" dirty="0"/>
              <a:t>Use the PowerPoint presentation slides to cover the functions of the basic parts of the plant. Address any misconceptions identified during the research and vertical relay tasks.</a:t>
            </a:r>
            <a:endParaRPr lang="en-CA" sz="1200" dirty="0"/>
          </a:p>
        </p:txBody>
      </p:sp>
      <p:sp>
        <p:nvSpPr>
          <p:cNvPr id="4" name="Slide Number Placeholder 3"/>
          <p:cNvSpPr>
            <a:spLocks noGrp="1"/>
          </p:cNvSpPr>
          <p:nvPr>
            <p:ph type="sldNum" sz="quarter" idx="5"/>
          </p:nvPr>
        </p:nvSpPr>
        <p:spPr/>
        <p:txBody>
          <a:bodyPr/>
          <a:lstStyle/>
          <a:p>
            <a:fld id="{A1152B4D-80B6-452C-A7D7-277FD7B18C08}" type="slidenum">
              <a:rPr lang="en-CA" smtClean="0"/>
              <a:t>15</a:t>
            </a:fld>
            <a:endParaRPr lang="en-CA" dirty="0"/>
          </a:p>
        </p:txBody>
      </p:sp>
    </p:spTree>
    <p:extLst>
      <p:ext uri="{BB962C8B-B14F-4D97-AF65-F5344CB8AC3E}">
        <p14:creationId xmlns:p14="http://schemas.microsoft.com/office/powerpoint/2010/main" val="2419184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ts val="2400"/>
              </a:lnSpc>
              <a:spcBef>
                <a:spcPts val="0"/>
              </a:spcBef>
              <a:spcAft>
                <a:spcPts val="0"/>
              </a:spcAft>
              <a:buClrTx/>
              <a:buSzTx/>
              <a:buFontTx/>
              <a:buNone/>
              <a:tabLst/>
              <a:defRPr/>
            </a:pPr>
            <a:r>
              <a:rPr lang="en-US" sz="1200" b="1" dirty="0"/>
              <a:t>Flowers</a:t>
            </a:r>
          </a:p>
          <a:p>
            <a:pPr marL="0" marR="0" lvl="0" indent="0" algn="l" defTabSz="914400" rtl="0" eaLnBrk="1" fontAlgn="auto" latinLnBrk="0" hangingPunct="1">
              <a:lnSpc>
                <a:spcPts val="2400"/>
              </a:lnSpc>
              <a:spcBef>
                <a:spcPts val="0"/>
              </a:spcBef>
              <a:spcAft>
                <a:spcPts val="0"/>
              </a:spcAft>
              <a:buClrTx/>
              <a:buSzTx/>
              <a:buFontTx/>
              <a:buNone/>
              <a:tabLst/>
              <a:defRPr/>
            </a:pPr>
            <a:r>
              <a:rPr lang="en-US" sz="1200" dirty="0"/>
              <a:t>Some answers: </a:t>
            </a:r>
          </a:p>
          <a:p>
            <a:pPr marL="171450" indent="-171450">
              <a:lnSpc>
                <a:spcPts val="2400"/>
              </a:lnSpc>
              <a:buFont typeface="Arial" panose="020B0604020202020204" pitchFamily="34" charset="0"/>
              <a:buChar char="•"/>
            </a:pPr>
            <a:r>
              <a:rPr lang="en-US" sz="1200" dirty="0"/>
              <a:t>Vegetables that are actually flowers: broccoli, broccolini, cauliflower, artichoke, capers</a:t>
            </a:r>
          </a:p>
          <a:p>
            <a:pPr marL="171450" indent="-171450">
              <a:lnSpc>
                <a:spcPts val="2400"/>
              </a:lnSpc>
              <a:buFont typeface="Arial" panose="020B0604020202020204" pitchFamily="34" charset="0"/>
              <a:buChar char="•"/>
            </a:pPr>
            <a:r>
              <a:rPr lang="en-US" sz="1200" dirty="0"/>
              <a:t>Flowers with edible blossoms: pansies, clover, daisies, dandelions, violets, nasturtiums</a:t>
            </a:r>
          </a:p>
        </p:txBody>
      </p:sp>
      <p:sp>
        <p:nvSpPr>
          <p:cNvPr id="4" name="Slide Number Placeholder 3"/>
          <p:cNvSpPr>
            <a:spLocks noGrp="1"/>
          </p:cNvSpPr>
          <p:nvPr>
            <p:ph type="sldNum" sz="quarter" idx="5"/>
          </p:nvPr>
        </p:nvSpPr>
        <p:spPr/>
        <p:txBody>
          <a:bodyPr/>
          <a:lstStyle/>
          <a:p>
            <a:fld id="{A1152B4D-80B6-452C-A7D7-277FD7B18C08}" type="slidenum">
              <a:rPr lang="en-CA" smtClean="0"/>
              <a:t>16</a:t>
            </a:fld>
            <a:endParaRPr lang="en-CA" dirty="0"/>
          </a:p>
        </p:txBody>
      </p:sp>
    </p:spTree>
    <p:extLst>
      <p:ext uri="{BB962C8B-B14F-4D97-AF65-F5344CB8AC3E}">
        <p14:creationId xmlns:p14="http://schemas.microsoft.com/office/powerpoint/2010/main" val="21912433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Seeds</a:t>
            </a:r>
          </a:p>
          <a:p>
            <a:pPr>
              <a:lnSpc>
                <a:spcPct val="150000"/>
              </a:lnSpc>
            </a:pPr>
            <a:r>
              <a:rPr lang="en-US" sz="1200" dirty="0"/>
              <a:t>Use the PowerPoint presentation slides to cover the functions of the basic parts of the plant. Address any misconceptions identified during the research and vertical relay tasks.</a:t>
            </a:r>
            <a:endParaRPr lang="en-CA" sz="1200" dirty="0"/>
          </a:p>
        </p:txBody>
      </p:sp>
      <p:sp>
        <p:nvSpPr>
          <p:cNvPr id="4" name="Slide Number Placeholder 3"/>
          <p:cNvSpPr>
            <a:spLocks noGrp="1"/>
          </p:cNvSpPr>
          <p:nvPr>
            <p:ph type="sldNum" sz="quarter" idx="5"/>
          </p:nvPr>
        </p:nvSpPr>
        <p:spPr/>
        <p:txBody>
          <a:bodyPr/>
          <a:lstStyle/>
          <a:p>
            <a:fld id="{A1152B4D-80B6-452C-A7D7-277FD7B18C08}" type="slidenum">
              <a:rPr lang="en-CA" smtClean="0"/>
              <a:t>17</a:t>
            </a:fld>
            <a:endParaRPr lang="en-CA" dirty="0"/>
          </a:p>
        </p:txBody>
      </p:sp>
    </p:spTree>
    <p:extLst>
      <p:ext uri="{BB962C8B-B14F-4D97-AF65-F5344CB8AC3E}">
        <p14:creationId xmlns:p14="http://schemas.microsoft.com/office/powerpoint/2010/main" val="2988154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ts val="2400"/>
              </a:lnSpc>
              <a:buNone/>
            </a:pPr>
            <a:r>
              <a:rPr lang="en-US" sz="1200" b="1" dirty="0"/>
              <a:t>Seeds </a:t>
            </a:r>
          </a:p>
          <a:p>
            <a:pPr marL="0" indent="0">
              <a:lnSpc>
                <a:spcPts val="2400"/>
              </a:lnSpc>
              <a:buNone/>
            </a:pPr>
            <a:r>
              <a:rPr lang="en-US" sz="1200" dirty="0"/>
              <a:t>Some answers:</a:t>
            </a:r>
          </a:p>
          <a:p>
            <a:pPr marL="171450" indent="-171450">
              <a:lnSpc>
                <a:spcPts val="2400"/>
              </a:lnSpc>
              <a:buFont typeface="Arial" panose="020B0604020202020204" pitchFamily="34" charset="0"/>
              <a:buChar char="•"/>
            </a:pPr>
            <a:r>
              <a:rPr lang="en-US" sz="1200" dirty="0"/>
              <a:t>Seeds we eat as seeds: sunflower, pumpkin, sesame, poppy, flaxseeds, corn, peas, quinoa, rice </a:t>
            </a:r>
          </a:p>
          <a:p>
            <a:pPr marL="171450" indent="-171450">
              <a:lnSpc>
                <a:spcPts val="2400"/>
              </a:lnSpc>
              <a:buFont typeface="Arial" panose="020B0604020202020204" pitchFamily="34" charset="0"/>
              <a:buChar char="•"/>
            </a:pPr>
            <a:r>
              <a:rPr lang="en-US" sz="1200" dirty="0"/>
              <a:t>Seeds we use to make flour or as an ingredient: barley, corn, oats, wheat, soybeans</a:t>
            </a:r>
          </a:p>
        </p:txBody>
      </p:sp>
      <p:sp>
        <p:nvSpPr>
          <p:cNvPr id="4" name="Slide Number Placeholder 3"/>
          <p:cNvSpPr>
            <a:spLocks noGrp="1"/>
          </p:cNvSpPr>
          <p:nvPr>
            <p:ph type="sldNum" sz="quarter" idx="5"/>
          </p:nvPr>
        </p:nvSpPr>
        <p:spPr/>
        <p:txBody>
          <a:bodyPr/>
          <a:lstStyle/>
          <a:p>
            <a:fld id="{A1152B4D-80B6-452C-A7D7-277FD7B18C08}" type="slidenum">
              <a:rPr lang="en-CA" smtClean="0"/>
              <a:t>18</a:t>
            </a:fld>
            <a:endParaRPr lang="en-CA" dirty="0"/>
          </a:p>
        </p:txBody>
      </p:sp>
    </p:spTree>
    <p:extLst>
      <p:ext uri="{BB962C8B-B14F-4D97-AF65-F5344CB8AC3E}">
        <p14:creationId xmlns:p14="http://schemas.microsoft.com/office/powerpoint/2010/main" val="9065530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Vertical Relay</a:t>
            </a:r>
          </a:p>
          <a:p>
            <a:pPr marL="171450" indent="-171450">
              <a:lnSpc>
                <a:spcPct val="100000"/>
              </a:lnSpc>
              <a:spcBef>
                <a:spcPts val="1200"/>
              </a:spcBef>
              <a:buFont typeface="Arial" panose="020B0604020202020204" pitchFamily="34" charset="0"/>
              <a:buChar char="•"/>
            </a:pPr>
            <a:r>
              <a:rPr lang="en-US" sz="1200" dirty="0"/>
              <a:t>Let’s find out how much you have learned about the parts of a plant and what they do.</a:t>
            </a:r>
            <a:endParaRPr lang="en-CA"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Repeat the vertical relay activity.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This time, the students should be able to complete the activity more confidently using what they have learned.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Encourage them to fill the diagrams with all their learning from the lesson. </a:t>
            </a:r>
            <a:endParaRPr lang="en-CA" dirty="0"/>
          </a:p>
        </p:txBody>
      </p:sp>
      <p:sp>
        <p:nvSpPr>
          <p:cNvPr id="4" name="Slide Number Placeholder 3"/>
          <p:cNvSpPr>
            <a:spLocks noGrp="1"/>
          </p:cNvSpPr>
          <p:nvPr>
            <p:ph type="sldNum" sz="quarter" idx="5"/>
          </p:nvPr>
        </p:nvSpPr>
        <p:spPr/>
        <p:txBody>
          <a:bodyPr/>
          <a:lstStyle/>
          <a:p>
            <a:fld id="{A1152B4D-80B6-452C-A7D7-277FD7B18C08}" type="slidenum">
              <a:rPr lang="en-CA" smtClean="0"/>
              <a:t>19</a:t>
            </a:fld>
            <a:endParaRPr lang="en-CA" dirty="0"/>
          </a:p>
        </p:txBody>
      </p:sp>
    </p:spTree>
    <p:extLst>
      <p:ext uri="{BB962C8B-B14F-4D97-AF65-F5344CB8AC3E}">
        <p14:creationId xmlns:p14="http://schemas.microsoft.com/office/powerpoint/2010/main" val="1278172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2</a:t>
            </a:fld>
            <a:endParaRPr lang="en-CA"/>
          </a:p>
        </p:txBody>
      </p:sp>
    </p:spTree>
    <p:extLst>
      <p:ext uri="{BB962C8B-B14F-4D97-AF65-F5344CB8AC3E}">
        <p14:creationId xmlns:p14="http://schemas.microsoft.com/office/powerpoint/2010/main" val="388561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20</a:t>
            </a:fld>
            <a:endParaRPr lang="en-CA"/>
          </a:p>
        </p:txBody>
      </p:sp>
    </p:spTree>
    <p:extLst>
      <p:ext uri="{BB962C8B-B14F-4D97-AF65-F5344CB8AC3E}">
        <p14:creationId xmlns:p14="http://schemas.microsoft.com/office/powerpoint/2010/main" val="39992601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21</a:t>
            </a:fld>
            <a:endParaRPr lang="en-CA"/>
          </a:p>
        </p:txBody>
      </p:sp>
    </p:spTree>
    <p:extLst>
      <p:ext uri="{BB962C8B-B14F-4D97-AF65-F5344CB8AC3E}">
        <p14:creationId xmlns:p14="http://schemas.microsoft.com/office/powerpoint/2010/main" val="1601606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Plant Research</a:t>
            </a:r>
          </a:p>
          <a:p>
            <a:endParaRPr lang="en-US" dirty="0"/>
          </a:p>
          <a:p>
            <a:r>
              <a:rPr lang="en-US" i="1" dirty="0"/>
              <a:t>Teacher Tip!  This would ideally be done before each slide about the plant parts. Students could then present their findings on each plant part before you viewed the slide to consolidate their learning.   </a:t>
            </a:r>
          </a:p>
          <a:p>
            <a:endParaRPr lang="en-US" dirty="0"/>
          </a:p>
          <a:p>
            <a:pPr>
              <a:lnSpc>
                <a:spcPct val="160000"/>
              </a:lnSpc>
            </a:pPr>
            <a:r>
              <a:rPr lang="en-US" dirty="0"/>
              <a:t>Explain: We are going to learn even more about the jobs that each part of a plant does.</a:t>
            </a:r>
          </a:p>
          <a:p>
            <a:pPr>
              <a:lnSpc>
                <a:spcPct val="160000"/>
              </a:lnSpc>
            </a:pPr>
            <a:endParaRPr lang="en-US" dirty="0"/>
          </a:p>
          <a:p>
            <a:pPr>
              <a:lnSpc>
                <a:spcPct val="160000"/>
              </a:lnSpc>
            </a:pPr>
            <a:r>
              <a:rPr lang="en-US" dirty="0"/>
              <a:t>Give each business group an area to focus on during their research (root, stem, flower, leaf, seed, and fruit).</a:t>
            </a:r>
          </a:p>
          <a:p>
            <a:pPr>
              <a:lnSpc>
                <a:spcPct val="160000"/>
              </a:lnSpc>
            </a:pPr>
            <a:endParaRPr lang="en-US" dirty="0"/>
          </a:p>
          <a:p>
            <a:pPr>
              <a:lnSpc>
                <a:spcPct val="160000"/>
              </a:lnSpc>
            </a:pPr>
            <a:r>
              <a:rPr lang="en-US" dirty="0"/>
              <a:t>Challenge the groups to research the functions of their part of the plant and some of their uses using several sources (e.g. nonfiction books, the internet, and the information sheets provided).</a:t>
            </a:r>
          </a:p>
          <a:p>
            <a:pPr>
              <a:lnSpc>
                <a:spcPct val="160000"/>
              </a:lnSpc>
            </a:pPr>
            <a:endParaRPr lang="en-US" dirty="0"/>
          </a:p>
          <a:p>
            <a:pPr>
              <a:lnSpc>
                <a:spcPct val="160000"/>
              </a:lnSpc>
            </a:pPr>
            <a:r>
              <a:rPr lang="en-US" dirty="0"/>
              <a:t>Give each group a different colour of Post-it notes. Ask them to write each new fact on a Post-it note and run to the other end of the classroom/outside area to stick it on a display. </a:t>
            </a:r>
          </a:p>
          <a:p>
            <a:pPr>
              <a:lnSpc>
                <a:spcPct val="160000"/>
              </a:lnSpc>
            </a:pPr>
            <a:endParaRPr lang="en-US" dirty="0"/>
          </a:p>
          <a:p>
            <a:pPr>
              <a:lnSpc>
                <a:spcPct val="160000"/>
              </a:lnSpc>
            </a:pPr>
            <a:r>
              <a:rPr lang="en-US" dirty="0"/>
              <a:t>They will need to work as a team to ensure facts are not repeated. Suggest each student use a different source of information if they can.</a:t>
            </a:r>
          </a:p>
          <a:p>
            <a:pPr>
              <a:lnSpc>
                <a:spcPct val="160000"/>
              </a:lnSpc>
            </a:pPr>
            <a:endParaRPr lang="en-US" dirty="0"/>
          </a:p>
          <a:p>
            <a:pPr>
              <a:lnSpc>
                <a:spcPct val="160000"/>
              </a:lnSpc>
            </a:pPr>
            <a:r>
              <a:rPr lang="en-US" dirty="0"/>
              <a:t>Explain: The challenge is to collect as much good quality information as they can. The Post-it notes will create a visual demonstration of which teams have been most successful.</a:t>
            </a:r>
          </a:p>
        </p:txBody>
      </p:sp>
      <p:sp>
        <p:nvSpPr>
          <p:cNvPr id="4" name="Slide Number Placeholder 3"/>
          <p:cNvSpPr>
            <a:spLocks noGrp="1"/>
          </p:cNvSpPr>
          <p:nvPr>
            <p:ph type="sldNum" sz="quarter" idx="5"/>
          </p:nvPr>
        </p:nvSpPr>
        <p:spPr/>
        <p:txBody>
          <a:bodyPr/>
          <a:lstStyle/>
          <a:p>
            <a:fld id="{A1152B4D-80B6-452C-A7D7-277FD7B18C08}" type="slidenum">
              <a:rPr lang="en-CA" smtClean="0"/>
              <a:t>22</a:t>
            </a:fld>
            <a:endParaRPr lang="en-CA" dirty="0"/>
          </a:p>
        </p:txBody>
      </p:sp>
    </p:spTree>
    <p:extLst>
      <p:ext uri="{BB962C8B-B14F-4D97-AF65-F5344CB8AC3E}">
        <p14:creationId xmlns:p14="http://schemas.microsoft.com/office/powerpoint/2010/main" val="19915949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Presenting Your Research</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teams have collected enough research, give each team two minutes to summarize and present their findings to the rest of the 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reinforce the learning, you could ask the students to visit the display they have created and make their own notes on all parts of the plant using the facts their peers have found. </a:t>
            </a:r>
            <a:endParaRPr lang="en-CA" dirty="0"/>
          </a:p>
        </p:txBody>
      </p:sp>
      <p:sp>
        <p:nvSpPr>
          <p:cNvPr id="4" name="Slide Number Placeholder 3"/>
          <p:cNvSpPr>
            <a:spLocks noGrp="1"/>
          </p:cNvSpPr>
          <p:nvPr>
            <p:ph type="sldNum" sz="quarter" idx="5"/>
          </p:nvPr>
        </p:nvSpPr>
        <p:spPr/>
        <p:txBody>
          <a:bodyPr/>
          <a:lstStyle/>
          <a:p>
            <a:fld id="{A1152B4D-80B6-452C-A7D7-277FD7B18C08}" type="slidenum">
              <a:rPr lang="en-CA" smtClean="0"/>
              <a:t>23</a:t>
            </a:fld>
            <a:endParaRPr lang="en-CA" dirty="0"/>
          </a:p>
        </p:txBody>
      </p:sp>
    </p:spTree>
    <p:extLst>
      <p:ext uri="{BB962C8B-B14F-4D97-AF65-F5344CB8AC3E}">
        <p14:creationId xmlns:p14="http://schemas.microsoft.com/office/powerpoint/2010/main" val="2401971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b="1" dirty="0">
                <a:effectLst/>
                <a:latin typeface="Calibri" panose="020F0502020204030204" pitchFamily="34" charset="0"/>
                <a:ea typeface="Times New Roman" panose="02020603050405020304" pitchFamily="18" charset="0"/>
                <a:cs typeface="Calibri" panose="020F0502020204030204" pitchFamily="34" charset="0"/>
              </a:rPr>
              <a:t>Science &amp; Technology Curriculum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Strand B Life Systems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B2.2</a:t>
            </a:r>
            <a:r>
              <a:rPr lang="en-CA" sz="1800" dirty="0">
                <a:effectLst/>
                <a:latin typeface="Calibri" panose="020F0502020204030204" pitchFamily="34" charset="0"/>
                <a:ea typeface="Times New Roman" panose="02020603050405020304" pitchFamily="18" charset="0"/>
                <a:cs typeface="Calibri" panose="020F0502020204030204" pitchFamily="34" charset="0"/>
              </a:rPr>
              <a:t> Identify different parts of plants, including the root, stem, flower, stamen, pistil, leaf, seed, cone, and fruit, and describe how each part contributes to plants’ survival within their environment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B2.3</a:t>
            </a:r>
            <a:r>
              <a:rPr lang="en-CA" sz="1800" dirty="0">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 Describe changes that different plants undergo in their life cycles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B2.4</a:t>
            </a:r>
            <a:r>
              <a:rPr lang="en-CA" sz="1800" dirty="0">
                <a:effectLst/>
                <a:highlight>
                  <a:srgbClr val="FFFFFF"/>
                </a:highlight>
                <a:latin typeface="Calibri" panose="020F0502020204030204" pitchFamily="34" charset="0"/>
                <a:ea typeface="Times New Roman" panose="02020603050405020304" pitchFamily="18" charset="0"/>
                <a:cs typeface="Calibri" panose="020F0502020204030204" pitchFamily="34" charset="0"/>
              </a:rPr>
              <a:t> Describe ways in which a variety of plants adapt and/or react to their environment and to changes in their environment</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203835" indent="-180340"/>
            <a:r>
              <a:rPr lang="en-CA" sz="1800" dirty="0">
                <a:effectLst/>
                <a:latin typeface="Calibri" panose="020F0502020204030204" pitchFamily="34" charset="0"/>
                <a:ea typeface="Times New Roman" panose="02020603050405020304" pitchFamily="18" charset="0"/>
                <a:cs typeface="Calibri" panose="020F0502020204030204" pitchFamily="34"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Language </a:t>
            </a:r>
            <a:r>
              <a:rPr lang="en-CA"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Strand B Foundations of Language</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B1.1</a:t>
            </a: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Use effective listening skills, including asking questions to clarify information and ideas, in formal and informal contexts and for various purposes, including in small- and large-group conversations and various classroom activities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B1.3</a:t>
            </a: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Identify the purpose and audience for speaking in formal and informal contexts, and use appropriate speaking strategies, including establishing a rapport with the audience, to communicate clearly and coherently</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B1.5</a:t>
            </a: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Use appropriate </a:t>
            </a:r>
            <a:r>
              <a:rPr lang="en-CA" sz="180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hlinkClick r:id="rId3"/>
              </a:rPr>
              <a:t>word choice</a:t>
            </a: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including new vocabulary, grammar, and cohesive sentences when speaking and communicating ideas in various contexts, to support audience comprehension</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B2.4</a:t>
            </a: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Demonstrate an understanding of a variety of words, acquire and use explicitly taught vocabulary in various contexts, including other subject areas, and use </a:t>
            </a:r>
            <a:r>
              <a:rPr lang="en-CA" sz="1800" u="none" strike="noStrike"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hlinkClick r:id="rId3"/>
              </a:rPr>
              <a:t>morphological knowledge</a:t>
            </a: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to analyze and understand new words in context</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dirty="0">
                <a:effectLst/>
                <a:latin typeface="Calibri" panose="020F0502020204030204" pitchFamily="34" charset="0"/>
                <a:ea typeface="Times New Roman" panose="02020603050405020304" pitchFamily="18" charset="0"/>
                <a:cs typeface="Calibri" panose="020F0502020204030204" pitchFamily="34"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r>
              <a:rPr lang="en-CA" sz="1800" b="1" dirty="0">
                <a:effectLst/>
                <a:latin typeface="Calibri" panose="020F0502020204030204" pitchFamily="34" charset="0"/>
                <a:ea typeface="Times New Roman" panose="02020603050405020304" pitchFamily="18" charset="0"/>
                <a:cs typeface="Calibri" panose="020F0502020204030204" pitchFamily="34" charset="0"/>
              </a:rPr>
              <a:t>Agriculture/Agri-Food Themes</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Clr>
                <a:srgbClr val="000000"/>
              </a:buClr>
              <a:buSzPts val="1100"/>
              <a:buFont typeface="Symbol" pitchFamily="2" charset="2"/>
              <a:buChar char=""/>
            </a:pPr>
            <a:r>
              <a:rPr lang="en-CA"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Identify and describe the parts of plants and describe the changes during their life cycles</a:t>
            </a:r>
            <a:endParaRPr lang="en-CA" sz="1800" dirty="0">
              <a:effectLst/>
              <a:latin typeface="Calibri" panose="020F0502020204030204" pitchFamily="34" charset="0"/>
              <a:ea typeface="Times New Roman" panose="02020603050405020304" pitchFamily="18" charset="0"/>
              <a:cs typeface="Times New Roman" panose="02020603050405020304" pitchFamily="18" charset="0"/>
            </a:endParaRPr>
          </a:p>
          <a:p>
            <a:pPr marL="109220"/>
            <a:r>
              <a:rPr lang="en-CA" sz="1800" dirty="0">
                <a:effectLst/>
                <a:latin typeface="Calibri" panose="020F0502020204030204" pitchFamily="34" charset="0"/>
                <a:ea typeface="Calibri" panose="020F0502020204030204" pitchFamily="34" charset="0"/>
                <a:cs typeface="Calibri" panose="020F0502020204030204" pitchFamily="34" charset="0"/>
              </a:rPr>
              <a:t> </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3</a:t>
            </a:fld>
            <a:endParaRPr lang="en-CA"/>
          </a:p>
        </p:txBody>
      </p:sp>
    </p:spTree>
    <p:extLst>
      <p:ext uri="{BB962C8B-B14F-4D97-AF65-F5344CB8AC3E}">
        <p14:creationId xmlns:p14="http://schemas.microsoft.com/office/powerpoint/2010/main" val="2429072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A1152B4D-80B6-452C-A7D7-277FD7B18C08}" type="slidenum">
              <a:rPr lang="en-CA" smtClean="0"/>
              <a:t>4</a:t>
            </a:fld>
            <a:endParaRPr lang="en-CA"/>
          </a:p>
        </p:txBody>
      </p:sp>
    </p:spTree>
    <p:extLst>
      <p:ext uri="{BB962C8B-B14F-4D97-AF65-F5344CB8AC3E}">
        <p14:creationId xmlns:p14="http://schemas.microsoft.com/office/powerpoint/2010/main" val="24662792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A1152B4D-80B6-452C-A7D7-277FD7B18C08}" type="slidenum">
              <a:rPr lang="en-CA" smtClean="0"/>
              <a:t>5</a:t>
            </a:fld>
            <a:endParaRPr lang="en-CA"/>
          </a:p>
        </p:txBody>
      </p:sp>
    </p:spTree>
    <p:extLst>
      <p:ext uri="{BB962C8B-B14F-4D97-AF65-F5344CB8AC3E}">
        <p14:creationId xmlns:p14="http://schemas.microsoft.com/office/powerpoint/2010/main" val="8508326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Vertical Relay</a:t>
            </a:r>
          </a:p>
          <a:p>
            <a:endParaRPr lang="en-US" dirty="0"/>
          </a:p>
          <a:p>
            <a:pPr>
              <a:lnSpc>
                <a:spcPct val="150000"/>
              </a:lnSpc>
            </a:pPr>
            <a:r>
              <a:rPr lang="en-US" sz="1200" dirty="0"/>
              <a:t>Explain: We must know how to grow, nurture, and harvest the plant ingredients we need for our granola bars.</a:t>
            </a:r>
          </a:p>
          <a:p>
            <a:pPr>
              <a:lnSpc>
                <a:spcPct val="150000"/>
              </a:lnSpc>
            </a:pPr>
            <a:endParaRPr lang="en-US" sz="1200" dirty="0"/>
          </a:p>
          <a:p>
            <a:pPr>
              <a:lnSpc>
                <a:spcPct val="150000"/>
              </a:lnSpc>
            </a:pPr>
            <a:r>
              <a:rPr lang="en-US" sz="1200" dirty="0"/>
              <a:t>Display the </a:t>
            </a:r>
            <a:r>
              <a:rPr lang="en-CA" sz="1200" noProof="0" dirty="0"/>
              <a:t>unlabelled</a:t>
            </a:r>
            <a:r>
              <a:rPr lang="en-US" sz="1200" dirty="0"/>
              <a:t> flowering plant diagrams around the classroom/outside space (one for each business group). </a:t>
            </a:r>
          </a:p>
          <a:p>
            <a:pPr>
              <a:lnSpc>
                <a:spcPct val="150000"/>
              </a:lnSpc>
            </a:pPr>
            <a:endParaRPr lang="en-US" sz="1200" dirty="0"/>
          </a:p>
          <a:p>
            <a:pPr>
              <a:lnSpc>
                <a:spcPct val="150000"/>
              </a:lnSpc>
            </a:pPr>
            <a:r>
              <a:rPr lang="en-US" sz="1200" dirty="0"/>
              <a:t>Ask students to stand in a line in front of their group’s diagram.</a:t>
            </a:r>
          </a:p>
          <a:p>
            <a:pPr>
              <a:lnSpc>
                <a:spcPct val="150000"/>
              </a:lnSpc>
            </a:pPr>
            <a:endParaRPr lang="en-US" sz="1200" dirty="0"/>
          </a:p>
          <a:p>
            <a:pPr>
              <a:lnSpc>
                <a:spcPct val="150000"/>
              </a:lnSpc>
            </a:pPr>
            <a:r>
              <a:rPr lang="en-US" sz="1200" dirty="0"/>
              <a:t>Explain: When you say “go,” they will label the diagrams with any information they already know.</a:t>
            </a:r>
          </a:p>
          <a:p>
            <a:pPr>
              <a:lnSpc>
                <a:spcPct val="150000"/>
              </a:lnSpc>
            </a:pPr>
            <a:endParaRPr lang="en-US" sz="1200" dirty="0"/>
          </a:p>
          <a:p>
            <a:pPr>
              <a:lnSpc>
                <a:spcPct val="150000"/>
              </a:lnSpc>
            </a:pPr>
            <a:r>
              <a:rPr lang="en-US" sz="1200" dirty="0"/>
              <a:t>Each child may add one piece of information before passing the pen to the next child (like a relay baton) and going to the end of the line. Encourage students to work as a team and help each other.</a:t>
            </a:r>
          </a:p>
          <a:p>
            <a:pPr>
              <a:lnSpc>
                <a:spcPct val="150000"/>
              </a:lnSpc>
            </a:pPr>
            <a:endParaRPr lang="en-US" sz="1200" dirty="0"/>
          </a:p>
          <a:p>
            <a:pPr>
              <a:lnSpc>
                <a:spcPct val="150000"/>
              </a:lnSpc>
            </a:pPr>
            <a:r>
              <a:rPr lang="en-US" sz="1200" dirty="0"/>
              <a:t>Explain: This is a race, and the teams are competing to be first to label the whole diagram correctly with as much information as possible. Be clear that it does not matter if they do not know the answers yet. They will know them by the end of the lesson.</a:t>
            </a:r>
          </a:p>
          <a:p>
            <a:pPr>
              <a:lnSpc>
                <a:spcPct val="150000"/>
              </a:lnSpc>
            </a:pPr>
            <a:endParaRPr lang="en-US" sz="1200" dirty="0"/>
          </a:p>
          <a:p>
            <a:pPr>
              <a:lnSpc>
                <a:spcPct val="150000"/>
              </a:lnSpc>
            </a:pPr>
            <a:r>
              <a:rPr lang="en-US" sz="1200" dirty="0"/>
              <a:t>Allow time for the business groups to share their answers with the rest of the class. Address any misconceptions and share the names of the parts of the plant in the presentation.</a:t>
            </a:r>
            <a:endParaRPr lang="en-CA" dirty="0"/>
          </a:p>
        </p:txBody>
      </p:sp>
      <p:sp>
        <p:nvSpPr>
          <p:cNvPr id="4" name="Slide Number Placeholder 3"/>
          <p:cNvSpPr>
            <a:spLocks noGrp="1"/>
          </p:cNvSpPr>
          <p:nvPr>
            <p:ph type="sldNum" sz="quarter" idx="5"/>
          </p:nvPr>
        </p:nvSpPr>
        <p:spPr/>
        <p:txBody>
          <a:bodyPr/>
          <a:lstStyle/>
          <a:p>
            <a:fld id="{A1152B4D-80B6-452C-A7D7-277FD7B18C08}" type="slidenum">
              <a:rPr lang="en-CA" smtClean="0"/>
              <a:t>6</a:t>
            </a:fld>
            <a:endParaRPr lang="en-CA" dirty="0"/>
          </a:p>
        </p:txBody>
      </p:sp>
    </p:spTree>
    <p:extLst>
      <p:ext uri="{BB962C8B-B14F-4D97-AF65-F5344CB8AC3E}">
        <p14:creationId xmlns:p14="http://schemas.microsoft.com/office/powerpoint/2010/main" val="372153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Parts of a Plant</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How many parts did you label correctly?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Now that our minds are on and we’re ready to go, let’s learn about the parts of the plant.  REMEMBER: Entrepreneurs are </a:t>
            </a:r>
            <a:r>
              <a:rPr lang="en-US" sz="1200" i="0" u="sng" dirty="0"/>
              <a:t>curious.</a:t>
            </a:r>
            <a:r>
              <a:rPr lang="en-US" sz="1200" i="0" u="none" dirty="0"/>
              <a:t> Learning about plants will help us understand where the ingredients come from for our granola bars.</a:t>
            </a:r>
            <a:endParaRPr lang="en-US" sz="1200" dirty="0"/>
          </a:p>
        </p:txBody>
      </p:sp>
      <p:sp>
        <p:nvSpPr>
          <p:cNvPr id="4" name="Slide Number Placeholder 3"/>
          <p:cNvSpPr>
            <a:spLocks noGrp="1"/>
          </p:cNvSpPr>
          <p:nvPr>
            <p:ph type="sldNum" sz="quarter" idx="5"/>
          </p:nvPr>
        </p:nvSpPr>
        <p:spPr/>
        <p:txBody>
          <a:bodyPr/>
          <a:lstStyle/>
          <a:p>
            <a:fld id="{A1152B4D-80B6-452C-A7D7-277FD7B18C08}" type="slidenum">
              <a:rPr lang="en-CA" smtClean="0"/>
              <a:t>7</a:t>
            </a:fld>
            <a:endParaRPr lang="en-CA" dirty="0"/>
          </a:p>
        </p:txBody>
      </p:sp>
    </p:spTree>
    <p:extLst>
      <p:ext uri="{BB962C8B-B14F-4D97-AF65-F5344CB8AC3E}">
        <p14:creationId xmlns:p14="http://schemas.microsoft.com/office/powerpoint/2010/main" val="12340643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https://www.youtube.com/watch?v=p3St51F4kE8</a:t>
            </a:r>
          </a:p>
          <a:p>
            <a:r>
              <a:rPr lang="en-US" dirty="0">
                <a:hlinkClick r:id="rId3"/>
              </a:rPr>
              <a:t>Parts Of A Plant | The Dr. Binocs Show | Learn Videos For Kids - YouTube</a:t>
            </a:r>
            <a:endParaRPr lang="en-US" dirty="0"/>
          </a:p>
          <a:p>
            <a:endParaRPr lang="en-US" dirty="0"/>
          </a:p>
        </p:txBody>
      </p:sp>
      <p:sp>
        <p:nvSpPr>
          <p:cNvPr id="4" name="Slide Number Placeholder 3"/>
          <p:cNvSpPr>
            <a:spLocks noGrp="1"/>
          </p:cNvSpPr>
          <p:nvPr>
            <p:ph type="sldNum" sz="quarter" idx="5"/>
          </p:nvPr>
        </p:nvSpPr>
        <p:spPr/>
        <p:txBody>
          <a:bodyPr/>
          <a:lstStyle/>
          <a:p>
            <a:fld id="{A1152B4D-80B6-452C-A7D7-277FD7B18C08}" type="slidenum">
              <a:rPr lang="en-CA" smtClean="0"/>
              <a:t>8</a:t>
            </a:fld>
            <a:endParaRPr lang="en-CA"/>
          </a:p>
        </p:txBody>
      </p:sp>
    </p:spTree>
    <p:extLst>
      <p:ext uri="{BB962C8B-B14F-4D97-AF65-F5344CB8AC3E}">
        <p14:creationId xmlns:p14="http://schemas.microsoft.com/office/powerpoint/2010/main" val="1417172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Roots</a:t>
            </a:r>
          </a:p>
          <a:p>
            <a:pPr marL="0" indent="0">
              <a:lnSpc>
                <a:spcPts val="2400"/>
              </a:lnSpc>
              <a:buNone/>
            </a:pPr>
            <a:r>
              <a:rPr lang="en-US" sz="1200" dirty="0"/>
              <a:t>Use the PowerPoint presentation slides to cover the functions of the basic parts of the plant. Address any misconceptions identified during the research and vertical relay tasks.</a:t>
            </a:r>
          </a:p>
          <a:p>
            <a:pPr marL="0" indent="0">
              <a:lnSpc>
                <a:spcPts val="2400"/>
              </a:lnSpc>
              <a:buNone/>
            </a:pPr>
            <a:endParaRPr lang="en-US" sz="1200" dirty="0"/>
          </a:p>
          <a:p>
            <a:pPr marL="0" marR="0" lvl="0" indent="0" algn="l" defTabSz="914400" rtl="0" eaLnBrk="1" fontAlgn="auto" latinLnBrk="0" hangingPunct="1">
              <a:lnSpc>
                <a:spcPts val="2400"/>
              </a:lnSpc>
              <a:spcBef>
                <a:spcPts val="0"/>
              </a:spcBef>
              <a:spcAft>
                <a:spcPts val="0"/>
              </a:spcAft>
              <a:buClrTx/>
              <a:buSzTx/>
              <a:buFontTx/>
              <a:buNone/>
              <a:tabLst/>
              <a:defRPr/>
            </a:pPr>
            <a:r>
              <a:rPr lang="en-US" sz="1200" b="0" dirty="0"/>
              <a:t>Say, “Let’s work from the ground up!”</a:t>
            </a:r>
          </a:p>
          <a:p>
            <a:pPr marL="0" indent="0">
              <a:lnSpc>
                <a:spcPts val="2400"/>
              </a:lnSpc>
              <a:buNone/>
            </a:pPr>
            <a:endParaRPr lang="en-US" sz="1200" dirty="0"/>
          </a:p>
        </p:txBody>
      </p:sp>
      <p:sp>
        <p:nvSpPr>
          <p:cNvPr id="4" name="Slide Number Placeholder 3"/>
          <p:cNvSpPr>
            <a:spLocks noGrp="1"/>
          </p:cNvSpPr>
          <p:nvPr>
            <p:ph type="sldNum" sz="quarter" idx="5"/>
          </p:nvPr>
        </p:nvSpPr>
        <p:spPr/>
        <p:txBody>
          <a:bodyPr/>
          <a:lstStyle/>
          <a:p>
            <a:fld id="{A1152B4D-80B6-452C-A7D7-277FD7B18C08}" type="slidenum">
              <a:rPr lang="en-CA" smtClean="0"/>
              <a:t>9</a:t>
            </a:fld>
            <a:endParaRPr lang="en-CA" dirty="0"/>
          </a:p>
        </p:txBody>
      </p:sp>
    </p:spTree>
    <p:extLst>
      <p:ext uri="{BB962C8B-B14F-4D97-AF65-F5344CB8AC3E}">
        <p14:creationId xmlns:p14="http://schemas.microsoft.com/office/powerpoint/2010/main" val="2196782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EC9B0BE-9E87-408E-BE07-3C11D8827F5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87136" y="230794"/>
            <a:ext cx="7550870" cy="4145330"/>
          </a:xfrm>
          <a:prstGeom prst="rect">
            <a:avLst/>
          </a:prstGeom>
        </p:spPr>
      </p:pic>
      <p:sp>
        <p:nvSpPr>
          <p:cNvPr id="7" name="Rectangle 6">
            <a:extLst>
              <a:ext uri="{FF2B5EF4-FFF2-40B4-BE49-F238E27FC236}">
                <a16:creationId xmlns:a16="http://schemas.microsoft.com/office/drawing/2014/main" id="{9491AEFB-B151-492A-9947-CBE4C4DBC9F3}"/>
              </a:ext>
            </a:extLst>
          </p:cNvPr>
          <p:cNvSpPr/>
          <p:nvPr userDrawn="1"/>
        </p:nvSpPr>
        <p:spPr>
          <a:xfrm>
            <a:off x="685801" y="4694549"/>
            <a:ext cx="7822480" cy="11123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Content Placeholder 2">
            <a:extLst>
              <a:ext uri="{FF2B5EF4-FFF2-40B4-BE49-F238E27FC236}">
                <a16:creationId xmlns:a16="http://schemas.microsoft.com/office/drawing/2014/main" id="{B2E2E68F-9FB4-44AC-964F-4A19EFB514AD}"/>
              </a:ext>
            </a:extLst>
          </p:cNvPr>
          <p:cNvSpPr>
            <a:spLocks noGrp="1"/>
          </p:cNvSpPr>
          <p:nvPr>
            <p:ph idx="1" hasCustomPrompt="1"/>
          </p:nvPr>
        </p:nvSpPr>
        <p:spPr>
          <a:xfrm>
            <a:off x="823076" y="4925564"/>
            <a:ext cx="7588577" cy="796506"/>
          </a:xfrm>
        </p:spPr>
        <p:txBody>
          <a:bodyPr>
            <a:normAutofit/>
          </a:bodyPr>
          <a:lstStyle>
            <a:lvl1pPr marL="0" indent="0" algn="ctr">
              <a:buNone/>
              <a:defRPr sz="2800">
                <a:solidFill>
                  <a:schemeClr val="accent6"/>
                </a:solidFill>
                <a:latin typeface="Arial Rounded MT Bold" panose="020F0704030504030204" pitchFamily="34" charset="0"/>
              </a:defRPr>
            </a:lvl1pPr>
            <a:lvl2pPr>
              <a:defRPr>
                <a:latin typeface="Arial Rounded MT Bold" panose="020F0704030504030204" pitchFamily="34" charset="0"/>
              </a:defRPr>
            </a:lvl2pPr>
            <a:lvl3pPr>
              <a:defRPr>
                <a:latin typeface="Arial Rounded MT Bold" panose="020F0704030504030204" pitchFamily="34" charset="0"/>
              </a:defRPr>
            </a:lvl3pPr>
            <a:lvl4pPr>
              <a:defRPr>
                <a:latin typeface="Arial Rounded MT Bold" panose="020F0704030504030204" pitchFamily="34" charset="0"/>
              </a:defRPr>
            </a:lvl4pPr>
            <a:lvl5pPr>
              <a:defRPr>
                <a:latin typeface="Arial Rounded MT Bold" panose="020F0704030504030204" pitchFamily="34" charset="0"/>
              </a:defRPr>
            </a:lvl5pPr>
          </a:lstStyle>
          <a:p>
            <a:pPr lvl="0"/>
            <a:r>
              <a:rPr lang="en-US" dirty="0" err="1"/>
              <a:t>Xxxxxxxxx</a:t>
            </a:r>
            <a:r>
              <a:rPr lang="en-US" dirty="0"/>
              <a:t> x </a:t>
            </a:r>
            <a:r>
              <a:rPr lang="en-US" dirty="0" err="1"/>
              <a:t>xxxxxx</a:t>
            </a:r>
            <a:r>
              <a:rPr lang="en-US" dirty="0"/>
              <a:t> </a:t>
            </a:r>
            <a:r>
              <a:rPr lang="en-US" dirty="0" err="1"/>
              <a:t>xxxxx</a:t>
            </a:r>
            <a:endParaRPr lang="en-US" dirty="0"/>
          </a:p>
        </p:txBody>
      </p:sp>
      <p:sp>
        <p:nvSpPr>
          <p:cNvPr id="9" name="Content Placeholder 2">
            <a:extLst>
              <a:ext uri="{FF2B5EF4-FFF2-40B4-BE49-F238E27FC236}">
                <a16:creationId xmlns:a16="http://schemas.microsoft.com/office/drawing/2014/main" id="{41CB7407-2DED-4D80-A275-67583C793BD1}"/>
              </a:ext>
            </a:extLst>
          </p:cNvPr>
          <p:cNvSpPr>
            <a:spLocks noGrp="1"/>
          </p:cNvSpPr>
          <p:nvPr>
            <p:ph idx="11" hasCustomPrompt="1"/>
          </p:nvPr>
        </p:nvSpPr>
        <p:spPr>
          <a:xfrm>
            <a:off x="685801" y="5953085"/>
            <a:ext cx="917346" cy="627080"/>
          </a:xfrm>
        </p:spPr>
        <p:txBody>
          <a:bodyPr>
            <a:normAutofit/>
          </a:bodyPr>
          <a:lstStyle>
            <a:lvl1pPr marL="0" indent="0">
              <a:buNone/>
              <a:defRPr sz="1600"/>
            </a:lvl1pPr>
          </a:lstStyle>
          <a:p>
            <a:pPr>
              <a:lnSpc>
                <a:spcPct val="150000"/>
              </a:lnSpc>
              <a:spcBef>
                <a:spcPts val="2400"/>
              </a:spcBef>
            </a:pPr>
            <a:r>
              <a:rPr lang="en-US" dirty="0"/>
              <a:t>G3S03</a:t>
            </a:r>
            <a:endParaRPr lang="en-CA" dirty="0"/>
          </a:p>
        </p:txBody>
      </p:sp>
    </p:spTree>
    <p:extLst>
      <p:ext uri="{BB962C8B-B14F-4D97-AF65-F5344CB8AC3E}">
        <p14:creationId xmlns:p14="http://schemas.microsoft.com/office/powerpoint/2010/main" val="1833050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C307F5BE-1879-4F76-AFC2-5CF1AB16A7D9}"/>
              </a:ext>
            </a:extLst>
          </p:cNvPr>
          <p:cNvSpPr/>
          <p:nvPr userDrawn="1"/>
        </p:nvSpPr>
        <p:spPr>
          <a:xfrm>
            <a:off x="638076" y="355699"/>
            <a:ext cx="7877274" cy="5884846"/>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980388" y="556184"/>
            <a:ext cx="5938887" cy="778208"/>
          </a:xfrm>
        </p:spPr>
        <p:txBody>
          <a:bodyPr>
            <a:normAutofit/>
          </a:bodyPr>
          <a:lstStyle>
            <a:lvl1pPr algn="l">
              <a:defRPr sz="3200">
                <a:solidFill>
                  <a:srgbClr val="FF6600"/>
                </a:solidFill>
                <a:latin typeface="Arial Rounded MT Bold" panose="020F0704030504030204" pitchFamily="34" charset="0"/>
              </a:defRPr>
            </a:lvl1pPr>
          </a:lstStyle>
          <a:p>
            <a:r>
              <a:rPr lang="en-US" dirty="0"/>
              <a:t>Click to edit Master title style</a:t>
            </a:r>
          </a:p>
        </p:txBody>
      </p:sp>
      <p:sp>
        <p:nvSpPr>
          <p:cNvPr id="3" name="Content Placeholder 2"/>
          <p:cNvSpPr>
            <a:spLocks noGrp="1"/>
          </p:cNvSpPr>
          <p:nvPr>
            <p:ph idx="1"/>
          </p:nvPr>
        </p:nvSpPr>
        <p:spPr>
          <a:xfrm>
            <a:off x="980388" y="1343735"/>
            <a:ext cx="7418895" cy="4736554"/>
          </a:xfrm>
        </p:spPr>
        <p:txBody>
          <a:bodyPr/>
          <a:lstStyle>
            <a:lvl1pPr>
              <a:defRPr sz="2400">
                <a:latin typeface="Arial Rounded MT Bold" panose="020F0704030504030204" pitchFamily="34" charset="0"/>
              </a:defRPr>
            </a:lvl1pPr>
            <a:lvl2pPr>
              <a:defRPr>
                <a:latin typeface="Arial Rounded MT Bold" panose="020F0704030504030204" pitchFamily="34" charset="0"/>
              </a:defRPr>
            </a:lvl2pPr>
            <a:lvl3pPr>
              <a:defRPr>
                <a:latin typeface="Arial Rounded MT Bold" panose="020F0704030504030204" pitchFamily="34" charset="0"/>
              </a:defRPr>
            </a:lvl3pPr>
            <a:lvl4pPr>
              <a:defRPr>
                <a:latin typeface="Arial Rounded MT Bold" panose="020F0704030504030204" pitchFamily="34" charset="0"/>
              </a:defRPr>
            </a:lvl4pPr>
            <a:lvl5pPr>
              <a:defRPr>
                <a:latin typeface="Arial Rounded MT Bold" panose="020F07040305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a:extLst>
              <a:ext uri="{FF2B5EF4-FFF2-40B4-BE49-F238E27FC236}">
                <a16:creationId xmlns:a16="http://schemas.microsoft.com/office/drawing/2014/main" id="{75777FFD-47FF-46B5-9557-294CEE911CD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729439" y="8828"/>
            <a:ext cx="2414561" cy="1325563"/>
          </a:xfrm>
          <a:prstGeom prst="rect">
            <a:avLst/>
          </a:prstGeom>
        </p:spPr>
      </p:pic>
    </p:spTree>
    <p:extLst>
      <p:ext uri="{BB962C8B-B14F-4D97-AF65-F5344CB8AC3E}">
        <p14:creationId xmlns:p14="http://schemas.microsoft.com/office/powerpoint/2010/main" val="2097761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74FFFE19-4F6F-4CDF-B4BF-37E003BCFCAE}"/>
              </a:ext>
            </a:extLst>
          </p:cNvPr>
          <p:cNvSpPr/>
          <p:nvPr userDrawn="1"/>
        </p:nvSpPr>
        <p:spPr>
          <a:xfrm>
            <a:off x="638076" y="355698"/>
            <a:ext cx="7877274" cy="5884846"/>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6">
            <a:extLst>
              <a:ext uri="{FF2B5EF4-FFF2-40B4-BE49-F238E27FC236}">
                <a16:creationId xmlns:a16="http://schemas.microsoft.com/office/drawing/2014/main" id="{75777FFD-47FF-46B5-9557-294CEE911CD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729439" y="8828"/>
            <a:ext cx="2414561" cy="1325563"/>
          </a:xfrm>
          <a:prstGeom prst="rect">
            <a:avLst/>
          </a:prstGeom>
        </p:spPr>
      </p:pic>
      <p:sp>
        <p:nvSpPr>
          <p:cNvPr id="9" name="Picture Placeholder 2">
            <a:extLst>
              <a:ext uri="{FF2B5EF4-FFF2-40B4-BE49-F238E27FC236}">
                <a16:creationId xmlns:a16="http://schemas.microsoft.com/office/drawing/2014/main" id="{DAD9CA26-19F8-423D-A918-8677BF68F376}"/>
              </a:ext>
            </a:extLst>
          </p:cNvPr>
          <p:cNvSpPr>
            <a:spLocks noGrp="1"/>
          </p:cNvSpPr>
          <p:nvPr>
            <p:ph type="pic" idx="13"/>
          </p:nvPr>
        </p:nvSpPr>
        <p:spPr>
          <a:xfrm>
            <a:off x="5923594" y="3635918"/>
            <a:ext cx="3007003" cy="2930255"/>
          </a:xfrm>
          <a:prstGeom prst="flowChartConnector">
            <a:avLst/>
          </a:prstGeom>
          <a:ln w="19050">
            <a:solidFill>
              <a:schemeClr val="accent4">
                <a:lumMod val="60000"/>
                <a:lumOff val="40000"/>
              </a:schemeClr>
            </a:solidFill>
          </a:ln>
        </p:spPr>
        <p:style>
          <a:lnRef idx="2">
            <a:schemeClr val="accent4"/>
          </a:lnRef>
          <a:fillRef idx="1">
            <a:schemeClr val="lt1"/>
          </a:fillRef>
          <a:effectRef idx="0">
            <a:schemeClr val="accent4"/>
          </a:effectRef>
          <a:fontRef idx="minor">
            <a:schemeClr val="dk1"/>
          </a:fontRef>
        </p:style>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12" name="Title 1">
            <a:extLst>
              <a:ext uri="{FF2B5EF4-FFF2-40B4-BE49-F238E27FC236}">
                <a16:creationId xmlns:a16="http://schemas.microsoft.com/office/drawing/2014/main" id="{E4F07DCA-30DF-4FD5-A55D-B9A1F43760EF}"/>
              </a:ext>
            </a:extLst>
          </p:cNvPr>
          <p:cNvSpPr>
            <a:spLocks noGrp="1"/>
          </p:cNvSpPr>
          <p:nvPr>
            <p:ph type="title"/>
          </p:nvPr>
        </p:nvSpPr>
        <p:spPr>
          <a:xfrm>
            <a:off x="980388" y="556184"/>
            <a:ext cx="5948314" cy="778208"/>
          </a:xfrm>
        </p:spPr>
        <p:txBody>
          <a:bodyPr>
            <a:normAutofit/>
          </a:bodyPr>
          <a:lstStyle>
            <a:lvl1pPr algn="l">
              <a:defRPr sz="3200">
                <a:solidFill>
                  <a:srgbClr val="FF6600"/>
                </a:solidFill>
                <a:latin typeface="Arial Rounded MT Bold" panose="020F0704030504030204" pitchFamily="34" charset="0"/>
              </a:defRPr>
            </a:lvl1pPr>
          </a:lstStyle>
          <a:p>
            <a:r>
              <a:rPr lang="en-US" dirty="0"/>
              <a:t>Click to edit Master title style</a:t>
            </a:r>
          </a:p>
        </p:txBody>
      </p:sp>
      <p:sp>
        <p:nvSpPr>
          <p:cNvPr id="13" name="Content Placeholder 2">
            <a:extLst>
              <a:ext uri="{FF2B5EF4-FFF2-40B4-BE49-F238E27FC236}">
                <a16:creationId xmlns:a16="http://schemas.microsoft.com/office/drawing/2014/main" id="{18A57F65-F6A5-4470-A1BB-06A4A7C0BC74}"/>
              </a:ext>
            </a:extLst>
          </p:cNvPr>
          <p:cNvSpPr>
            <a:spLocks noGrp="1"/>
          </p:cNvSpPr>
          <p:nvPr>
            <p:ph idx="1"/>
          </p:nvPr>
        </p:nvSpPr>
        <p:spPr>
          <a:xfrm>
            <a:off x="980388" y="1346341"/>
            <a:ext cx="7428322" cy="4752801"/>
          </a:xfrm>
        </p:spPr>
        <p:txBody>
          <a:bodyPr/>
          <a:lstStyle>
            <a:lvl1pPr>
              <a:defRPr sz="2400">
                <a:latin typeface="Arial Rounded MT Bold" panose="020F0704030504030204" pitchFamily="34" charset="0"/>
              </a:defRPr>
            </a:lvl1pPr>
            <a:lvl2pPr>
              <a:defRPr>
                <a:latin typeface="Arial Rounded MT Bold" panose="020F0704030504030204" pitchFamily="34" charset="0"/>
              </a:defRPr>
            </a:lvl2pPr>
            <a:lvl3pPr>
              <a:defRPr>
                <a:latin typeface="Arial Rounded MT Bold" panose="020F0704030504030204" pitchFamily="34" charset="0"/>
              </a:defRPr>
            </a:lvl3pPr>
            <a:lvl4pPr>
              <a:defRPr>
                <a:latin typeface="Arial Rounded MT Bold" panose="020F0704030504030204" pitchFamily="34" charset="0"/>
              </a:defRPr>
            </a:lvl4pPr>
            <a:lvl5pPr>
              <a:defRPr>
                <a:latin typeface="Arial Rounded MT Bold" panose="020F07040305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1680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EC9B0BE-9E87-408E-BE07-3C11D8827F5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955963" y="179404"/>
            <a:ext cx="3666363" cy="2012786"/>
          </a:xfrm>
          <a:prstGeom prst="rect">
            <a:avLst/>
          </a:prstGeom>
        </p:spPr>
      </p:pic>
      <p:sp>
        <p:nvSpPr>
          <p:cNvPr id="10" name="Rectangle: Rounded Corners 9">
            <a:extLst>
              <a:ext uri="{FF2B5EF4-FFF2-40B4-BE49-F238E27FC236}">
                <a16:creationId xmlns:a16="http://schemas.microsoft.com/office/drawing/2014/main" id="{2A41AD9C-BA5D-45A5-8485-A0FE5FC0806D}"/>
              </a:ext>
            </a:extLst>
          </p:cNvPr>
          <p:cNvSpPr/>
          <p:nvPr userDrawn="1"/>
        </p:nvSpPr>
        <p:spPr>
          <a:xfrm>
            <a:off x="4309371" y="5931262"/>
            <a:ext cx="1200808" cy="790214"/>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1" name="Picture 4" descr="C:\Users\ecalhoun@gfo.ca\AppData\Local\Microsoft\Windows\Temporary Internet Files\Content.Outlook\DJ5WIKHZ\GIEG logo - color.jpg">
            <a:extLst>
              <a:ext uri="{FF2B5EF4-FFF2-40B4-BE49-F238E27FC236}">
                <a16:creationId xmlns:a16="http://schemas.microsoft.com/office/drawing/2014/main" id="{22605C6C-7CC5-4A78-9B96-68E0F56DF97F}"/>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428527" y="6021848"/>
            <a:ext cx="1003593" cy="656748"/>
          </a:xfrm>
          <a:prstGeom prst="rect">
            <a:avLst/>
          </a:prstGeom>
          <a:ln>
            <a:noFill/>
          </a:ln>
          <a:effectLst/>
          <a:extLst>
            <a:ext uri="{909E8E84-426E-40DD-AFC4-6F175D3DCCD1}">
              <a14:hiddenFill xmlns:a14="http://schemas.microsoft.com/office/drawing/2010/main">
                <a:solidFill>
                  <a:srgbClr val="FFFFFF"/>
                </a:solidFill>
              </a14:hiddenFill>
            </a:ext>
          </a:extLst>
        </p:spPr>
      </p:pic>
      <p:sp>
        <p:nvSpPr>
          <p:cNvPr id="12" name="Rectangle: Rounded Corners 11">
            <a:extLst>
              <a:ext uri="{FF2B5EF4-FFF2-40B4-BE49-F238E27FC236}">
                <a16:creationId xmlns:a16="http://schemas.microsoft.com/office/drawing/2014/main" id="{785B340A-6313-4F32-B417-2FF3F44C1740}"/>
              </a:ext>
            </a:extLst>
          </p:cNvPr>
          <p:cNvSpPr/>
          <p:nvPr userDrawn="1"/>
        </p:nvSpPr>
        <p:spPr>
          <a:xfrm>
            <a:off x="628650" y="2371121"/>
            <a:ext cx="7877274" cy="3403077"/>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Content Placeholder 2">
            <a:extLst>
              <a:ext uri="{FF2B5EF4-FFF2-40B4-BE49-F238E27FC236}">
                <a16:creationId xmlns:a16="http://schemas.microsoft.com/office/drawing/2014/main" id="{05DEE7D2-65AD-4AEE-B416-A26C2EAC3F7E}"/>
              </a:ext>
            </a:extLst>
          </p:cNvPr>
          <p:cNvSpPr>
            <a:spLocks noGrp="1"/>
          </p:cNvSpPr>
          <p:nvPr>
            <p:ph idx="1"/>
          </p:nvPr>
        </p:nvSpPr>
        <p:spPr>
          <a:xfrm>
            <a:off x="888575" y="3125445"/>
            <a:ext cx="7491854" cy="2596625"/>
          </a:xfrm>
        </p:spPr>
        <p:txBody>
          <a:bodyPr/>
          <a:lstStyle>
            <a:lvl1pPr>
              <a:defRPr sz="2400">
                <a:solidFill>
                  <a:schemeClr val="accent6"/>
                </a:solidFill>
                <a:latin typeface="Arial Rounded MT Bold" panose="020F0704030504030204" pitchFamily="34" charset="0"/>
              </a:defRPr>
            </a:lvl1pPr>
            <a:lvl2pPr>
              <a:defRPr sz="2000">
                <a:solidFill>
                  <a:schemeClr val="accent6"/>
                </a:solidFill>
                <a:latin typeface="Arial Rounded MT Bold" panose="020F0704030504030204" pitchFamily="34" charset="0"/>
              </a:defRPr>
            </a:lvl2pPr>
            <a:lvl3pPr>
              <a:defRPr sz="1800">
                <a:solidFill>
                  <a:schemeClr val="accent6"/>
                </a:solidFill>
                <a:latin typeface="Arial Rounded MT Bold" panose="020F0704030504030204" pitchFamily="34" charset="0"/>
              </a:defRPr>
            </a:lvl3pPr>
            <a:lvl4pPr>
              <a:defRPr sz="1600">
                <a:solidFill>
                  <a:schemeClr val="accent6"/>
                </a:solidFill>
                <a:latin typeface="Arial Rounded MT Bold" panose="020F0704030504030204" pitchFamily="34" charset="0"/>
              </a:defRPr>
            </a:lvl4pPr>
            <a:lvl5pPr>
              <a:defRPr sz="1600">
                <a:solidFill>
                  <a:schemeClr val="accent6"/>
                </a:solidFill>
                <a:latin typeface="Arial Rounded MT Bold" panose="020F07040305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ubtitle 3">
            <a:extLst>
              <a:ext uri="{FF2B5EF4-FFF2-40B4-BE49-F238E27FC236}">
                <a16:creationId xmlns:a16="http://schemas.microsoft.com/office/drawing/2014/main" id="{D2DE9F8A-6237-4EC7-9B79-CB9767625D6D}"/>
              </a:ext>
            </a:extLst>
          </p:cNvPr>
          <p:cNvSpPr txBox="1">
            <a:spLocks/>
          </p:cNvSpPr>
          <p:nvPr userDrawn="1"/>
        </p:nvSpPr>
        <p:spPr>
          <a:xfrm>
            <a:off x="888575" y="2512394"/>
            <a:ext cx="7626775" cy="61305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Arial Rounded MT Bold" panose="020F0704030504030204" pitchFamily="34" charset="0"/>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a:solidFill>
                  <a:schemeClr val="accent6"/>
                </a:solidFill>
              </a:rPr>
              <a:t>What’s next?</a:t>
            </a:r>
            <a:endParaRPr lang="en-CA" dirty="0">
              <a:solidFill>
                <a:schemeClr val="accent6"/>
              </a:solidFill>
            </a:endParaRPr>
          </a:p>
        </p:txBody>
      </p:sp>
    </p:spTree>
    <p:extLst>
      <p:ext uri="{BB962C8B-B14F-4D97-AF65-F5344CB8AC3E}">
        <p14:creationId xmlns:p14="http://schemas.microsoft.com/office/powerpoint/2010/main" val="3184151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3" Type="http://schemas.openxmlformats.org/officeDocument/2006/relationships/slideLayout" Target="../slideLayouts/slideLayout3.xml"/><Relationship Id="rId7" Type="http://schemas.openxmlformats.org/officeDocument/2006/relationships/image" Target="../media/image2.png"/><Relationship Id="rId12"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11" Type="http://schemas.openxmlformats.org/officeDocument/2006/relationships/image" Target="../media/image6.pn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BC88181-DF5C-45ED-A5AD-8C82628CF182}"/>
              </a:ext>
            </a:extLst>
          </p:cNvPr>
          <p:cNvPicPr>
            <a:picLocks noChangeAspect="1"/>
          </p:cNvPicPr>
          <p:nvPr userDrawn="1"/>
        </p:nvPicPr>
        <p:blipFill rotWithShape="1">
          <a:blip r:embed="rId6" cstate="screen">
            <a:extLst>
              <a:ext uri="{28A0092B-C50C-407E-A947-70E740481C1C}">
                <a14:useLocalDpi xmlns:a14="http://schemas.microsoft.com/office/drawing/2010/main"/>
              </a:ext>
            </a:extLst>
          </a:blip>
          <a:srcRect/>
          <a:stretch/>
        </p:blipFill>
        <p:spPr>
          <a:xfrm>
            <a:off x="-1" y="0"/>
            <a:ext cx="9144001"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descr="Graphical user interface&#10;&#10;Description automatically generated">
            <a:extLst>
              <a:ext uri="{FF2B5EF4-FFF2-40B4-BE49-F238E27FC236}">
                <a16:creationId xmlns:a16="http://schemas.microsoft.com/office/drawing/2014/main" id="{9A530123-AE99-4467-BC86-7E4003B5DEB9}"/>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flipH="1">
            <a:off x="61062" y="4020009"/>
            <a:ext cx="1188720" cy="586949"/>
          </a:xfrm>
          <a:prstGeom prst="rect">
            <a:avLst/>
          </a:prstGeom>
        </p:spPr>
      </p:pic>
      <p:pic>
        <p:nvPicPr>
          <p:cNvPr id="13" name="Picture 12" descr="A picture containing toy&#10;&#10;Description automatically generated">
            <a:extLst>
              <a:ext uri="{FF2B5EF4-FFF2-40B4-BE49-F238E27FC236}">
                <a16:creationId xmlns:a16="http://schemas.microsoft.com/office/drawing/2014/main" id="{01F68696-CCB1-482F-AD45-D8CB3E14F88E}"/>
              </a:ext>
            </a:extLst>
          </p:cNvPr>
          <p:cNvPicPr>
            <a:picLocks noChangeAspect="1"/>
          </p:cNvPicPr>
          <p:nvPr userDrawn="1"/>
        </p:nvPicPr>
        <p:blipFill rotWithShape="1">
          <a:blip r:embed="rId8" cstate="screen">
            <a:extLst>
              <a:ext uri="{28A0092B-C50C-407E-A947-70E740481C1C}">
                <a14:useLocalDpi xmlns:a14="http://schemas.microsoft.com/office/drawing/2010/main"/>
              </a:ext>
            </a:extLst>
          </a:blip>
          <a:srcRect/>
          <a:stretch/>
        </p:blipFill>
        <p:spPr>
          <a:xfrm rot="21388702">
            <a:off x="7994558" y="4234511"/>
            <a:ext cx="1124541" cy="408893"/>
          </a:xfrm>
          <a:prstGeom prst="rect">
            <a:avLst/>
          </a:prstGeom>
        </p:spPr>
      </p:pic>
      <p:pic>
        <p:nvPicPr>
          <p:cNvPr id="18" name="Picture 17" descr="Background pattern&#10;&#10;Description automatically generated">
            <a:extLst>
              <a:ext uri="{FF2B5EF4-FFF2-40B4-BE49-F238E27FC236}">
                <a16:creationId xmlns:a16="http://schemas.microsoft.com/office/drawing/2014/main" id="{3BE8D887-2E92-45A4-90FE-FF4BB38C1B7E}"/>
              </a:ext>
            </a:extLst>
          </p:cNvPr>
          <p:cNvPicPr>
            <a:picLocks noChangeAspect="1"/>
          </p:cNvPicPr>
          <p:nvPr userDrawn="1"/>
        </p:nvPicPr>
        <p:blipFill rotWithShape="1">
          <a:blip r:embed="rId9" cstate="screen">
            <a:extLst>
              <a:ext uri="{28A0092B-C50C-407E-A947-70E740481C1C}">
                <a14:useLocalDpi xmlns:a14="http://schemas.microsoft.com/office/drawing/2010/main"/>
              </a:ext>
            </a:extLst>
          </a:blip>
          <a:srcRect/>
          <a:stretch/>
        </p:blipFill>
        <p:spPr>
          <a:xfrm>
            <a:off x="352765" y="1238720"/>
            <a:ext cx="392194" cy="331474"/>
          </a:xfrm>
          <a:prstGeom prst="rect">
            <a:avLst/>
          </a:prstGeom>
        </p:spPr>
      </p:pic>
      <p:pic>
        <p:nvPicPr>
          <p:cNvPr id="20" name="Picture 19" descr="Background pattern&#10;&#10;Description automatically generated">
            <a:extLst>
              <a:ext uri="{FF2B5EF4-FFF2-40B4-BE49-F238E27FC236}">
                <a16:creationId xmlns:a16="http://schemas.microsoft.com/office/drawing/2014/main" id="{16AFEC8E-0E08-4098-83CD-3FE02376194D}"/>
              </a:ext>
            </a:extLst>
          </p:cNvPr>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flipH="1">
            <a:off x="27953" y="1448423"/>
            <a:ext cx="572743" cy="507494"/>
          </a:xfrm>
          <a:prstGeom prst="rect">
            <a:avLst/>
          </a:prstGeom>
        </p:spPr>
      </p:pic>
      <p:pic>
        <p:nvPicPr>
          <p:cNvPr id="14" name="Picture 13" descr="Background pattern&#10;&#10;Description automatically generated">
            <a:extLst>
              <a:ext uri="{FF2B5EF4-FFF2-40B4-BE49-F238E27FC236}">
                <a16:creationId xmlns:a16="http://schemas.microsoft.com/office/drawing/2014/main" id="{51F69743-F2E6-434D-82AB-8D2403B26399}"/>
              </a:ext>
            </a:extLst>
          </p:cNvPr>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a:off x="8503083" y="3295014"/>
            <a:ext cx="366713" cy="349251"/>
          </a:xfrm>
          <a:prstGeom prst="rect">
            <a:avLst/>
          </a:prstGeom>
        </p:spPr>
      </p:pic>
      <p:pic>
        <p:nvPicPr>
          <p:cNvPr id="16" name="Picture 15" descr="Background pattern&#10;&#10;Description automatically generated">
            <a:extLst>
              <a:ext uri="{FF2B5EF4-FFF2-40B4-BE49-F238E27FC236}">
                <a16:creationId xmlns:a16="http://schemas.microsoft.com/office/drawing/2014/main" id="{95789B87-2D03-446C-8B94-2D96CC746CD8}"/>
              </a:ext>
            </a:extLst>
          </p:cNvPr>
          <p:cNvPicPr>
            <a:picLocks noChangeAspect="1"/>
          </p:cNvPicPr>
          <p:nvPr userDrawn="1"/>
        </p:nvPicPr>
        <p:blipFill rotWithShape="1">
          <a:blip r:embed="rId11" cstate="screen">
            <a:extLst>
              <a:ext uri="{28A0092B-C50C-407E-A947-70E740481C1C}">
                <a14:useLocalDpi xmlns:a14="http://schemas.microsoft.com/office/drawing/2010/main"/>
              </a:ext>
            </a:extLst>
          </a:blip>
          <a:srcRect/>
          <a:stretch/>
        </p:blipFill>
        <p:spPr>
          <a:xfrm rot="319825">
            <a:off x="8635640" y="3044615"/>
            <a:ext cx="366713" cy="349251"/>
          </a:xfrm>
          <a:prstGeom prst="rect">
            <a:avLst/>
          </a:prstGeom>
        </p:spPr>
      </p:pic>
      <p:pic>
        <p:nvPicPr>
          <p:cNvPr id="17" name="Picture 16" descr="Background pattern&#10;&#10;Description automatically generated">
            <a:extLst>
              <a:ext uri="{FF2B5EF4-FFF2-40B4-BE49-F238E27FC236}">
                <a16:creationId xmlns:a16="http://schemas.microsoft.com/office/drawing/2014/main" id="{4E99BA1A-54F3-4F58-A326-5CBD25A8A7CB}"/>
              </a:ext>
            </a:extLst>
          </p:cNvPr>
          <p:cNvPicPr>
            <a:picLocks noChangeAspect="1"/>
          </p:cNvPicPr>
          <p:nvPr userDrawn="1"/>
        </p:nvPicPr>
        <p:blipFill rotWithShape="1">
          <a:blip r:embed="rId12" cstate="screen">
            <a:extLst>
              <a:ext uri="{28A0092B-C50C-407E-A947-70E740481C1C}">
                <a14:useLocalDpi xmlns:a14="http://schemas.microsoft.com/office/drawing/2010/main"/>
              </a:ext>
            </a:extLst>
          </a:blip>
          <a:srcRect/>
          <a:stretch/>
        </p:blipFill>
        <p:spPr>
          <a:xfrm flipH="1">
            <a:off x="293991" y="304635"/>
            <a:ext cx="568339" cy="501015"/>
          </a:xfrm>
          <a:prstGeom prst="rect">
            <a:avLst/>
          </a:prstGeom>
        </p:spPr>
      </p:pic>
      <p:pic>
        <p:nvPicPr>
          <p:cNvPr id="15" name="Picture 14" descr="Background pattern&#10;&#10;Description automatically generated">
            <a:extLst>
              <a:ext uri="{FF2B5EF4-FFF2-40B4-BE49-F238E27FC236}">
                <a16:creationId xmlns:a16="http://schemas.microsoft.com/office/drawing/2014/main" id="{52EDC74B-B62C-4422-84AD-B3642C913791}"/>
              </a:ext>
            </a:extLst>
          </p:cNvPr>
          <p:cNvPicPr>
            <a:picLocks noChangeAspect="1"/>
          </p:cNvPicPr>
          <p:nvPr userDrawn="1"/>
        </p:nvPicPr>
        <p:blipFill rotWithShape="1">
          <a:blip r:embed="rId13" cstate="screen">
            <a:extLst>
              <a:ext uri="{28A0092B-C50C-407E-A947-70E740481C1C}">
                <a14:useLocalDpi xmlns:a14="http://schemas.microsoft.com/office/drawing/2010/main"/>
              </a:ext>
            </a:extLst>
          </a:blip>
          <a:srcRect/>
          <a:stretch/>
        </p:blipFill>
        <p:spPr>
          <a:xfrm>
            <a:off x="2245" y="104238"/>
            <a:ext cx="584200" cy="459773"/>
          </a:xfrm>
          <a:prstGeom prst="rect">
            <a:avLst/>
          </a:prstGeom>
        </p:spPr>
      </p:pic>
    </p:spTree>
    <p:extLst>
      <p:ext uri="{BB962C8B-B14F-4D97-AF65-F5344CB8AC3E}">
        <p14:creationId xmlns:p14="http://schemas.microsoft.com/office/powerpoint/2010/main" val="26602744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defTabSz="914400" rtl="0" eaLnBrk="1" latinLnBrk="0" hangingPunct="1">
        <a:lnSpc>
          <a:spcPct val="90000"/>
        </a:lnSpc>
        <a:spcBef>
          <a:spcPct val="0"/>
        </a:spcBef>
        <a:buNone/>
        <a:defRPr sz="4000" kern="1200">
          <a:solidFill>
            <a:schemeClr val="tx1"/>
          </a:solidFill>
          <a:latin typeface="Arial Rounded MT Bold" panose="020F0704030504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7.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video" Target="https://www.youtube.com/embed/p3St51F4kE8?feature=oembed" TargetMode="Externa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8647AE-EC0F-4FF6-8298-3F9A66EA4796}"/>
              </a:ext>
            </a:extLst>
          </p:cNvPr>
          <p:cNvSpPr>
            <a:spLocks noGrp="1"/>
          </p:cNvSpPr>
          <p:nvPr>
            <p:ph idx="1"/>
          </p:nvPr>
        </p:nvSpPr>
        <p:spPr/>
        <p:txBody>
          <a:bodyPr>
            <a:normAutofit fontScale="85000" lnSpcReduction="20000"/>
          </a:bodyPr>
          <a:lstStyle/>
          <a:p>
            <a:r>
              <a:rPr lang="en-US" dirty="0">
                <a:latin typeface="Lexend Deca Medium" pitchFamily="2" charset="77"/>
              </a:rPr>
              <a:t>Stage 3</a:t>
            </a:r>
          </a:p>
          <a:p>
            <a:r>
              <a:rPr lang="en-US" dirty="0">
                <a:latin typeface="Lexend Deca Medium" pitchFamily="2" charset="77"/>
              </a:rPr>
              <a:t>Lesson 2: Parts of a Plant</a:t>
            </a:r>
            <a:endParaRPr lang="en-CA" dirty="0">
              <a:latin typeface="Lexend Deca Medium" pitchFamily="2" charset="77"/>
            </a:endParaRPr>
          </a:p>
        </p:txBody>
      </p:sp>
      <p:sp>
        <p:nvSpPr>
          <p:cNvPr id="6" name="Rectangle 5">
            <a:extLst>
              <a:ext uri="{FF2B5EF4-FFF2-40B4-BE49-F238E27FC236}">
                <a16:creationId xmlns:a16="http://schemas.microsoft.com/office/drawing/2014/main" id="{B3D5A1DB-60CF-6E7C-A2CE-C73E4F07A351}"/>
              </a:ext>
            </a:extLst>
          </p:cNvPr>
          <p:cNvSpPr/>
          <p:nvPr/>
        </p:nvSpPr>
        <p:spPr>
          <a:xfrm>
            <a:off x="0" y="6244885"/>
            <a:ext cx="9144000" cy="345440"/>
          </a:xfrm>
          <a:prstGeom prst="rect">
            <a:avLst/>
          </a:prstGeom>
          <a:solidFill>
            <a:srgbClr val="95492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2">
            <a:extLst>
              <a:ext uri="{FF2B5EF4-FFF2-40B4-BE49-F238E27FC236}">
                <a16:creationId xmlns:a16="http://schemas.microsoft.com/office/drawing/2014/main" id="{F8725610-48B6-AA68-9190-0E4CA54D393D}"/>
              </a:ext>
            </a:extLst>
          </p:cNvPr>
          <p:cNvSpPr txBox="1">
            <a:spLocks/>
          </p:cNvSpPr>
          <p:nvPr/>
        </p:nvSpPr>
        <p:spPr>
          <a:xfrm>
            <a:off x="685801" y="6032945"/>
            <a:ext cx="8175170" cy="62708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A" sz="1100" dirty="0">
              <a:solidFill>
                <a:srgbClr val="000000"/>
              </a:solidFill>
              <a:latin typeface="IIKLH K+ Arial MT"/>
            </a:endParaRPr>
          </a:p>
          <a:p>
            <a:r>
              <a:rPr lang="en-US" sz="1100" dirty="0">
                <a:solidFill>
                  <a:schemeClr val="bg1"/>
                </a:solidFill>
                <a:latin typeface="IIKLH K+ Arial MT"/>
              </a:rPr>
              <a:t>© The National Farmers’ Union of England and Wales - All rights reserved. These resources may be reproduced for educational use only.</a:t>
            </a:r>
            <a:endParaRPr lang="en-CA" sz="1050" dirty="0">
              <a:solidFill>
                <a:schemeClr val="bg1"/>
              </a:solidFill>
            </a:endParaRPr>
          </a:p>
          <a:p>
            <a:endParaRPr lang="en-CA" sz="1100" dirty="0"/>
          </a:p>
        </p:txBody>
      </p:sp>
    </p:spTree>
    <p:extLst>
      <p:ext uri="{BB962C8B-B14F-4D97-AF65-F5344CB8AC3E}">
        <p14:creationId xmlns:p14="http://schemas.microsoft.com/office/powerpoint/2010/main" val="209409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788356" y="1920874"/>
            <a:ext cx="7567287" cy="4689476"/>
          </a:xfrm>
        </p:spPr>
        <p:txBody>
          <a:bodyPr>
            <a:normAutofit/>
          </a:bodyPr>
          <a:lstStyle/>
          <a:p>
            <a:pPr marL="0" indent="0" algn="ctr">
              <a:lnSpc>
                <a:spcPct val="100000"/>
              </a:lnSpc>
              <a:spcBef>
                <a:spcPts val="1200"/>
              </a:spcBef>
              <a:buNone/>
            </a:pPr>
            <a:endParaRPr lang="en-US" sz="4400" b="1" dirty="0">
              <a:solidFill>
                <a:schemeClr val="accent2"/>
              </a:solidFill>
              <a:latin typeface="Lexend Deca Black" pitchFamily="2" charset="77"/>
            </a:endParaRPr>
          </a:p>
          <a:p>
            <a:pPr marL="0" indent="0" algn="ctr">
              <a:lnSpc>
                <a:spcPct val="100000"/>
              </a:lnSpc>
              <a:spcBef>
                <a:spcPts val="1200"/>
              </a:spcBef>
              <a:buNone/>
            </a:pPr>
            <a:r>
              <a:rPr lang="en-US" sz="4400" b="1" dirty="0">
                <a:solidFill>
                  <a:schemeClr val="accent2"/>
                </a:solidFill>
                <a:latin typeface="Lexend Deca Black" pitchFamily="2" charset="77"/>
              </a:rPr>
              <a:t>Can you think of </a:t>
            </a:r>
            <a:br>
              <a:rPr lang="en-US" sz="4400" b="1" dirty="0">
                <a:solidFill>
                  <a:schemeClr val="accent2"/>
                </a:solidFill>
                <a:latin typeface="Lexend Deca Black" pitchFamily="2" charset="77"/>
              </a:rPr>
            </a:br>
            <a:r>
              <a:rPr lang="en-US" sz="4400" b="1" dirty="0">
                <a:solidFill>
                  <a:schemeClr val="accent2"/>
                </a:solidFill>
                <a:latin typeface="Lexend Deca Black" pitchFamily="2" charset="77"/>
              </a:rPr>
              <a:t>plant roots we eat?</a:t>
            </a:r>
          </a:p>
          <a:p>
            <a:pPr algn="ctr"/>
            <a:endParaRPr lang="en-CA" sz="4800" dirty="0">
              <a:latin typeface="Lexend Deca Medium" pitchFamily="2" charset="77"/>
            </a:endParaRPr>
          </a:p>
        </p:txBody>
      </p:sp>
    </p:spTree>
    <p:extLst>
      <p:ext uri="{BB962C8B-B14F-4D97-AF65-F5344CB8AC3E}">
        <p14:creationId xmlns:p14="http://schemas.microsoft.com/office/powerpoint/2010/main" val="13761618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1062124" y="1569240"/>
            <a:ext cx="4089710" cy="4689476"/>
          </a:xfrm>
        </p:spPr>
        <p:txBody>
          <a:bodyPr>
            <a:normAutofit/>
          </a:bodyPr>
          <a:lstStyle/>
          <a:p>
            <a:pPr>
              <a:lnSpc>
                <a:spcPct val="100000"/>
              </a:lnSpc>
              <a:spcBef>
                <a:spcPts val="1800"/>
              </a:spcBef>
            </a:pPr>
            <a:r>
              <a:rPr lang="en-US" sz="2800" dirty="0">
                <a:latin typeface="Lexend Deca Light" pitchFamily="2" charset="77"/>
              </a:rPr>
              <a:t>Plants make their own food. </a:t>
            </a:r>
          </a:p>
          <a:p>
            <a:pPr>
              <a:lnSpc>
                <a:spcPct val="100000"/>
              </a:lnSpc>
              <a:spcBef>
                <a:spcPts val="1800"/>
              </a:spcBef>
            </a:pPr>
            <a:r>
              <a:rPr lang="en-US" sz="2800" dirty="0">
                <a:solidFill>
                  <a:schemeClr val="accent2"/>
                </a:solidFill>
                <a:latin typeface="Lexend Deca Light" pitchFamily="2" charset="77"/>
              </a:rPr>
              <a:t>Leaves</a:t>
            </a:r>
            <a:r>
              <a:rPr lang="en-US" sz="2800" dirty="0">
                <a:latin typeface="Lexend Deca Light" pitchFamily="2" charset="77"/>
              </a:rPr>
              <a:t> trap energy from the sun to make sugars. </a:t>
            </a:r>
          </a:p>
          <a:p>
            <a:pPr>
              <a:lnSpc>
                <a:spcPct val="100000"/>
              </a:lnSpc>
              <a:spcBef>
                <a:spcPts val="1800"/>
              </a:spcBef>
            </a:pPr>
            <a:r>
              <a:rPr lang="en-US" sz="2800" dirty="0">
                <a:latin typeface="Lexend Deca Light" pitchFamily="2" charset="77"/>
              </a:rPr>
              <a:t>The plant breaks down the sugars to make energy (photosynthesis). </a:t>
            </a:r>
          </a:p>
        </p:txBody>
      </p:sp>
      <p:sp>
        <p:nvSpPr>
          <p:cNvPr id="3" name="Content Placeholder 1">
            <a:extLst>
              <a:ext uri="{FF2B5EF4-FFF2-40B4-BE49-F238E27FC236}">
                <a16:creationId xmlns:a16="http://schemas.microsoft.com/office/drawing/2014/main" id="{08FEBA47-D579-16B9-0812-18812542F747}"/>
              </a:ext>
            </a:extLst>
          </p:cNvPr>
          <p:cNvSpPr txBox="1">
            <a:spLocks/>
          </p:cNvSpPr>
          <p:nvPr/>
        </p:nvSpPr>
        <p:spPr>
          <a:xfrm>
            <a:off x="7342043" y="4027273"/>
            <a:ext cx="1217923" cy="393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Leaf</a:t>
            </a:r>
          </a:p>
        </p:txBody>
      </p:sp>
      <p:cxnSp>
        <p:nvCxnSpPr>
          <p:cNvPr id="5" name="Straight Arrow Connector 4">
            <a:extLst>
              <a:ext uri="{FF2B5EF4-FFF2-40B4-BE49-F238E27FC236}">
                <a16:creationId xmlns:a16="http://schemas.microsoft.com/office/drawing/2014/main" id="{FE0EECCD-6125-3068-034A-184636342541}"/>
              </a:ext>
            </a:extLst>
          </p:cNvPr>
          <p:cNvCxnSpPr/>
          <p:nvPr/>
        </p:nvCxnSpPr>
        <p:spPr>
          <a:xfrm flipH="1">
            <a:off x="7051334" y="4224262"/>
            <a:ext cx="309121" cy="0"/>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7" name="Title 6">
            <a:extLst>
              <a:ext uri="{FF2B5EF4-FFF2-40B4-BE49-F238E27FC236}">
                <a16:creationId xmlns:a16="http://schemas.microsoft.com/office/drawing/2014/main" id="{4B72F45F-6933-A3EF-8D14-1047AAEB203F}"/>
              </a:ext>
            </a:extLst>
          </p:cNvPr>
          <p:cNvSpPr>
            <a:spLocks noGrp="1"/>
          </p:cNvSpPr>
          <p:nvPr>
            <p:ph type="title"/>
          </p:nvPr>
        </p:nvSpPr>
        <p:spPr>
          <a:xfrm>
            <a:off x="1257580" y="791032"/>
            <a:ext cx="5948314" cy="778208"/>
          </a:xfrm>
        </p:spPr>
        <p:txBody>
          <a:bodyPr/>
          <a:lstStyle/>
          <a:p>
            <a:r>
              <a:rPr lang="en-US" dirty="0">
                <a:latin typeface="Lexend Deca Medium" pitchFamily="2" charset="77"/>
              </a:rPr>
              <a:t>Leaves</a:t>
            </a:r>
          </a:p>
        </p:txBody>
      </p:sp>
      <p:pic>
        <p:nvPicPr>
          <p:cNvPr id="4" name="Picture 3">
            <a:extLst>
              <a:ext uri="{FF2B5EF4-FFF2-40B4-BE49-F238E27FC236}">
                <a16:creationId xmlns:a16="http://schemas.microsoft.com/office/drawing/2014/main" id="{40A6C8FD-B053-8027-D7CD-D9E0109A6E55}"/>
              </a:ext>
            </a:extLst>
          </p:cNvPr>
          <p:cNvPicPr>
            <a:picLocks noChangeAspect="1"/>
          </p:cNvPicPr>
          <p:nvPr/>
        </p:nvPicPr>
        <p:blipFill>
          <a:blip r:embed="rId3"/>
          <a:stretch>
            <a:fillRect/>
          </a:stretch>
        </p:blipFill>
        <p:spPr>
          <a:xfrm>
            <a:off x="4401686" y="1021334"/>
            <a:ext cx="4289664" cy="5551330"/>
          </a:xfrm>
          <a:prstGeom prst="rect">
            <a:avLst/>
          </a:prstGeom>
        </p:spPr>
      </p:pic>
    </p:spTree>
    <p:extLst>
      <p:ext uri="{BB962C8B-B14F-4D97-AF65-F5344CB8AC3E}">
        <p14:creationId xmlns:p14="http://schemas.microsoft.com/office/powerpoint/2010/main" val="4270106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788356" y="1920874"/>
            <a:ext cx="7567287" cy="4689476"/>
          </a:xfrm>
        </p:spPr>
        <p:txBody>
          <a:bodyPr>
            <a:normAutofit/>
          </a:bodyPr>
          <a:lstStyle/>
          <a:p>
            <a:pPr marL="0" indent="0" algn="ctr">
              <a:lnSpc>
                <a:spcPct val="100000"/>
              </a:lnSpc>
              <a:spcBef>
                <a:spcPts val="1200"/>
              </a:spcBef>
              <a:buNone/>
            </a:pPr>
            <a:endParaRPr lang="en-US" sz="4400" b="1" dirty="0">
              <a:solidFill>
                <a:schemeClr val="accent2"/>
              </a:solidFill>
            </a:endParaRPr>
          </a:p>
          <a:p>
            <a:pPr marL="0" indent="0" algn="ctr">
              <a:lnSpc>
                <a:spcPct val="100000"/>
              </a:lnSpc>
              <a:spcBef>
                <a:spcPts val="1200"/>
              </a:spcBef>
              <a:buNone/>
            </a:pPr>
            <a:r>
              <a:rPr lang="en-US" sz="4400" b="1" dirty="0">
                <a:solidFill>
                  <a:schemeClr val="accent2"/>
                </a:solidFill>
                <a:latin typeface="Lexend Deca Black" pitchFamily="2" charset="77"/>
              </a:rPr>
              <a:t>What plant leaves </a:t>
            </a:r>
            <a:br>
              <a:rPr lang="en-US" sz="4400" b="1" dirty="0">
                <a:solidFill>
                  <a:schemeClr val="accent2"/>
                </a:solidFill>
                <a:latin typeface="Lexend Deca Black" pitchFamily="2" charset="77"/>
              </a:rPr>
            </a:br>
            <a:r>
              <a:rPr lang="en-US" sz="4400" b="1" dirty="0">
                <a:solidFill>
                  <a:schemeClr val="accent2"/>
                </a:solidFill>
                <a:latin typeface="Lexend Deca Black" pitchFamily="2" charset="77"/>
              </a:rPr>
              <a:t>do we eat?</a:t>
            </a:r>
          </a:p>
          <a:p>
            <a:pPr algn="ctr"/>
            <a:endParaRPr lang="en-CA" sz="4800" dirty="0"/>
          </a:p>
        </p:txBody>
      </p:sp>
    </p:spTree>
    <p:extLst>
      <p:ext uri="{BB962C8B-B14F-4D97-AF65-F5344CB8AC3E}">
        <p14:creationId xmlns:p14="http://schemas.microsoft.com/office/powerpoint/2010/main" val="317437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024FCC5-6149-459D-AFB5-501D52AEC423}"/>
              </a:ext>
            </a:extLst>
          </p:cNvPr>
          <p:cNvSpPr>
            <a:spLocks noGrp="1"/>
          </p:cNvSpPr>
          <p:nvPr>
            <p:ph type="title"/>
          </p:nvPr>
        </p:nvSpPr>
        <p:spPr>
          <a:xfrm>
            <a:off x="1142373" y="712719"/>
            <a:ext cx="6108569" cy="796073"/>
          </a:xfrm>
        </p:spPr>
        <p:txBody>
          <a:bodyPr/>
          <a:lstStyle/>
          <a:p>
            <a:r>
              <a:rPr lang="en-US" dirty="0">
                <a:latin typeface="Lexend Deca Medium" pitchFamily="2" charset="77"/>
              </a:rPr>
              <a:t>Stems</a:t>
            </a:r>
            <a:endParaRPr lang="en-CA" dirty="0">
              <a:latin typeface="Lexend Deca Medium" pitchFamily="2" charset="77"/>
            </a:endParaRPr>
          </a:p>
        </p:txBody>
      </p:sp>
      <p:sp>
        <p:nvSpPr>
          <p:cNvPr id="26" name="Content Placeholder 1">
            <a:extLst>
              <a:ext uri="{FF2B5EF4-FFF2-40B4-BE49-F238E27FC236}">
                <a16:creationId xmlns:a16="http://schemas.microsoft.com/office/drawing/2014/main" id="{8FEF8D76-CC63-4375-8DB1-6D2421CC9103}"/>
              </a:ext>
            </a:extLst>
          </p:cNvPr>
          <p:cNvSpPr txBox="1">
            <a:spLocks/>
          </p:cNvSpPr>
          <p:nvPr/>
        </p:nvSpPr>
        <p:spPr>
          <a:xfrm>
            <a:off x="7367146" y="4639552"/>
            <a:ext cx="1217923" cy="393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Stem</a:t>
            </a:r>
          </a:p>
        </p:txBody>
      </p:sp>
      <p:cxnSp>
        <p:nvCxnSpPr>
          <p:cNvPr id="27" name="Straight Arrow Connector 26">
            <a:extLst>
              <a:ext uri="{FF2B5EF4-FFF2-40B4-BE49-F238E27FC236}">
                <a16:creationId xmlns:a16="http://schemas.microsoft.com/office/drawing/2014/main" id="{69A36422-01C3-4C26-AD9F-71CA656838F2}"/>
              </a:ext>
            </a:extLst>
          </p:cNvPr>
          <p:cNvCxnSpPr>
            <a:cxnSpLocks/>
          </p:cNvCxnSpPr>
          <p:nvPr/>
        </p:nvCxnSpPr>
        <p:spPr>
          <a:xfrm flipH="1">
            <a:off x="6972300" y="4836541"/>
            <a:ext cx="394846" cy="0"/>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1142373" y="1607287"/>
            <a:ext cx="4389747" cy="4689473"/>
          </a:xfrm>
        </p:spPr>
        <p:txBody>
          <a:bodyPr>
            <a:noAutofit/>
          </a:bodyPr>
          <a:lstStyle/>
          <a:p>
            <a:pPr>
              <a:lnSpc>
                <a:spcPct val="100000"/>
              </a:lnSpc>
              <a:spcBef>
                <a:spcPts val="600"/>
              </a:spcBef>
            </a:pPr>
            <a:r>
              <a:rPr lang="en-US" sz="2400" dirty="0">
                <a:solidFill>
                  <a:schemeClr val="accent2"/>
                </a:solidFill>
                <a:latin typeface="Lexend Deca Light" pitchFamily="2" charset="77"/>
              </a:rPr>
              <a:t>Stems</a:t>
            </a:r>
            <a:r>
              <a:rPr lang="en-US" sz="2400" dirty="0">
                <a:latin typeface="Lexend Deca Light" pitchFamily="2" charset="77"/>
              </a:rPr>
              <a:t> hold leaves and flowers up. That helps leaves get sunlight and flowers attract insects.</a:t>
            </a:r>
          </a:p>
          <a:p>
            <a:pPr>
              <a:lnSpc>
                <a:spcPct val="100000"/>
              </a:lnSpc>
              <a:spcBef>
                <a:spcPts val="600"/>
              </a:spcBef>
            </a:pPr>
            <a:endParaRPr lang="en-US" sz="2400" dirty="0">
              <a:latin typeface="Lexend Deca Light" pitchFamily="2" charset="77"/>
            </a:endParaRPr>
          </a:p>
          <a:p>
            <a:pPr>
              <a:lnSpc>
                <a:spcPct val="100000"/>
              </a:lnSpc>
              <a:spcBef>
                <a:spcPts val="600"/>
              </a:spcBef>
            </a:pPr>
            <a:r>
              <a:rPr lang="en-US" sz="2400" dirty="0">
                <a:latin typeface="Lexend Deca Light" pitchFamily="2" charset="77"/>
              </a:rPr>
              <a:t>Stems carry minerals and water up from the roots. </a:t>
            </a:r>
          </a:p>
          <a:p>
            <a:pPr>
              <a:lnSpc>
                <a:spcPct val="100000"/>
              </a:lnSpc>
              <a:spcBef>
                <a:spcPts val="600"/>
              </a:spcBef>
            </a:pPr>
            <a:endParaRPr lang="en-US" sz="2400" dirty="0">
              <a:latin typeface="Lexend Deca Light" pitchFamily="2" charset="77"/>
            </a:endParaRPr>
          </a:p>
          <a:p>
            <a:pPr>
              <a:lnSpc>
                <a:spcPct val="100000"/>
              </a:lnSpc>
              <a:spcBef>
                <a:spcPts val="600"/>
              </a:spcBef>
            </a:pPr>
            <a:r>
              <a:rPr lang="en-US" sz="2400" dirty="0">
                <a:latin typeface="Lexend Deca Light" pitchFamily="2" charset="77"/>
              </a:rPr>
              <a:t>Stems help carry sugars away from the leaves.</a:t>
            </a:r>
          </a:p>
          <a:p>
            <a:pPr marL="0" indent="0">
              <a:lnSpc>
                <a:spcPct val="100000"/>
              </a:lnSpc>
              <a:spcBef>
                <a:spcPts val="600"/>
              </a:spcBef>
              <a:buNone/>
            </a:pPr>
            <a:endParaRPr lang="en-US" sz="2400" dirty="0">
              <a:solidFill>
                <a:schemeClr val="accent2"/>
              </a:solidFill>
              <a:latin typeface="Lexend Deca Light" pitchFamily="2" charset="77"/>
            </a:endParaRPr>
          </a:p>
        </p:txBody>
      </p:sp>
      <p:pic>
        <p:nvPicPr>
          <p:cNvPr id="3" name="Picture 2">
            <a:extLst>
              <a:ext uri="{FF2B5EF4-FFF2-40B4-BE49-F238E27FC236}">
                <a16:creationId xmlns:a16="http://schemas.microsoft.com/office/drawing/2014/main" id="{AD62A26A-4B45-1798-AE80-3AE17AAB8944}"/>
              </a:ext>
            </a:extLst>
          </p:cNvPr>
          <p:cNvPicPr>
            <a:picLocks noChangeAspect="1"/>
          </p:cNvPicPr>
          <p:nvPr/>
        </p:nvPicPr>
        <p:blipFill>
          <a:blip r:embed="rId3"/>
          <a:stretch>
            <a:fillRect/>
          </a:stretch>
        </p:blipFill>
        <p:spPr>
          <a:xfrm>
            <a:off x="4572000" y="1021334"/>
            <a:ext cx="4289664" cy="5551330"/>
          </a:xfrm>
          <a:prstGeom prst="rect">
            <a:avLst/>
          </a:prstGeom>
        </p:spPr>
      </p:pic>
    </p:spTree>
    <p:extLst>
      <p:ext uri="{BB962C8B-B14F-4D97-AF65-F5344CB8AC3E}">
        <p14:creationId xmlns:p14="http://schemas.microsoft.com/office/powerpoint/2010/main" val="26140035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788356" y="1920874"/>
            <a:ext cx="7567287" cy="4689476"/>
          </a:xfrm>
        </p:spPr>
        <p:txBody>
          <a:bodyPr>
            <a:normAutofit/>
          </a:bodyPr>
          <a:lstStyle/>
          <a:p>
            <a:pPr marL="0" indent="0" algn="ctr">
              <a:lnSpc>
                <a:spcPct val="100000"/>
              </a:lnSpc>
              <a:spcBef>
                <a:spcPts val="1200"/>
              </a:spcBef>
              <a:buNone/>
            </a:pPr>
            <a:endParaRPr lang="en-US" sz="4400" b="1" dirty="0">
              <a:solidFill>
                <a:schemeClr val="accent2"/>
              </a:solidFill>
              <a:latin typeface="Lexend Deca Black" pitchFamily="2" charset="77"/>
            </a:endParaRPr>
          </a:p>
          <a:p>
            <a:pPr marL="0" indent="0" algn="ctr">
              <a:lnSpc>
                <a:spcPct val="100000"/>
              </a:lnSpc>
              <a:spcBef>
                <a:spcPts val="1200"/>
              </a:spcBef>
              <a:buNone/>
            </a:pPr>
            <a:r>
              <a:rPr lang="en-US" sz="4400" b="1" dirty="0">
                <a:solidFill>
                  <a:schemeClr val="accent2"/>
                </a:solidFill>
                <a:latin typeface="Lexend Deca Black" pitchFamily="2" charset="77"/>
              </a:rPr>
              <a:t>Can you think of plant stems we eat?</a:t>
            </a:r>
          </a:p>
          <a:p>
            <a:pPr algn="ctr"/>
            <a:endParaRPr lang="en-CA" sz="4800" dirty="0">
              <a:latin typeface="Lexend Deca Medium" pitchFamily="2" charset="77"/>
            </a:endParaRPr>
          </a:p>
        </p:txBody>
      </p:sp>
    </p:spTree>
    <p:extLst>
      <p:ext uri="{BB962C8B-B14F-4D97-AF65-F5344CB8AC3E}">
        <p14:creationId xmlns:p14="http://schemas.microsoft.com/office/powerpoint/2010/main" val="20491416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51118EE-72A5-BF64-4C3D-53ACA3511997}"/>
              </a:ext>
            </a:extLst>
          </p:cNvPr>
          <p:cNvPicPr>
            <a:picLocks noChangeAspect="1"/>
          </p:cNvPicPr>
          <p:nvPr/>
        </p:nvPicPr>
        <p:blipFill>
          <a:blip r:embed="rId3"/>
          <a:stretch>
            <a:fillRect/>
          </a:stretch>
        </p:blipFill>
        <p:spPr>
          <a:xfrm>
            <a:off x="4963397" y="1252991"/>
            <a:ext cx="4195117" cy="5428975"/>
          </a:xfrm>
          <a:prstGeom prst="rect">
            <a:avLst/>
          </a:prstGeom>
        </p:spPr>
      </p:pic>
      <p:sp>
        <p:nvSpPr>
          <p:cNvPr id="4" name="Title 3">
            <a:extLst>
              <a:ext uri="{FF2B5EF4-FFF2-40B4-BE49-F238E27FC236}">
                <a16:creationId xmlns:a16="http://schemas.microsoft.com/office/drawing/2014/main" id="{D024FCC5-6149-459D-AFB5-501D52AEC423}"/>
              </a:ext>
            </a:extLst>
          </p:cNvPr>
          <p:cNvSpPr>
            <a:spLocks noGrp="1"/>
          </p:cNvSpPr>
          <p:nvPr>
            <p:ph type="title"/>
          </p:nvPr>
        </p:nvSpPr>
        <p:spPr>
          <a:xfrm>
            <a:off x="1215088" y="791744"/>
            <a:ext cx="6108569" cy="796073"/>
          </a:xfrm>
        </p:spPr>
        <p:txBody>
          <a:bodyPr/>
          <a:lstStyle/>
          <a:p>
            <a:r>
              <a:rPr lang="en-US" dirty="0">
                <a:latin typeface="Lexend Deca Medium" pitchFamily="2" charset="77"/>
              </a:rPr>
              <a:t>Flowers</a:t>
            </a:r>
            <a:endParaRPr lang="en-CA" dirty="0">
              <a:latin typeface="Lexend Deca Medium" pitchFamily="2" charset="77"/>
            </a:endParaRPr>
          </a:p>
        </p:txBody>
      </p:sp>
      <p:sp>
        <p:nvSpPr>
          <p:cNvPr id="26" name="Content Placeholder 1">
            <a:extLst>
              <a:ext uri="{FF2B5EF4-FFF2-40B4-BE49-F238E27FC236}">
                <a16:creationId xmlns:a16="http://schemas.microsoft.com/office/drawing/2014/main" id="{E897AC79-927A-4F87-8821-58F3FD69ACEE}"/>
              </a:ext>
            </a:extLst>
          </p:cNvPr>
          <p:cNvSpPr txBox="1">
            <a:spLocks/>
          </p:cNvSpPr>
          <p:nvPr/>
        </p:nvSpPr>
        <p:spPr>
          <a:xfrm>
            <a:off x="5330047" y="4251960"/>
            <a:ext cx="1107203" cy="393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Flower</a:t>
            </a:r>
          </a:p>
        </p:txBody>
      </p:sp>
      <p:cxnSp>
        <p:nvCxnSpPr>
          <p:cNvPr id="27" name="Straight Arrow Connector 26">
            <a:extLst>
              <a:ext uri="{FF2B5EF4-FFF2-40B4-BE49-F238E27FC236}">
                <a16:creationId xmlns:a16="http://schemas.microsoft.com/office/drawing/2014/main" id="{FCBECAFC-95CD-4B5C-A646-03952BC696C9}"/>
              </a:ext>
            </a:extLst>
          </p:cNvPr>
          <p:cNvCxnSpPr>
            <a:cxnSpLocks/>
          </p:cNvCxnSpPr>
          <p:nvPr/>
        </p:nvCxnSpPr>
        <p:spPr>
          <a:xfrm flipV="1">
            <a:off x="5985653" y="3638550"/>
            <a:ext cx="1158097" cy="613410"/>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1215088" y="1894522"/>
            <a:ext cx="3733795" cy="4714875"/>
          </a:xfrm>
        </p:spPr>
        <p:txBody>
          <a:bodyPr>
            <a:noAutofit/>
          </a:bodyPr>
          <a:lstStyle/>
          <a:p>
            <a:pPr>
              <a:lnSpc>
                <a:spcPct val="100000"/>
              </a:lnSpc>
              <a:spcBef>
                <a:spcPts val="1200"/>
              </a:spcBef>
            </a:pPr>
            <a:r>
              <a:rPr lang="en-US" sz="2400" dirty="0">
                <a:solidFill>
                  <a:schemeClr val="accent2"/>
                </a:solidFill>
                <a:latin typeface="Lexend Deca Medium" pitchFamily="2" charset="77"/>
              </a:rPr>
              <a:t>Flowers</a:t>
            </a:r>
            <a:r>
              <a:rPr lang="en-US" sz="2400" dirty="0">
                <a:latin typeface="Lexend Deca Medium" pitchFamily="2" charset="77"/>
              </a:rPr>
              <a:t> have </a:t>
            </a:r>
            <a:r>
              <a:rPr lang="en-CA" sz="2400" dirty="0">
                <a:latin typeface="Lexend Deca Medium" pitchFamily="2" charset="77"/>
              </a:rPr>
              <a:t>colours</a:t>
            </a:r>
            <a:r>
              <a:rPr lang="en-US" sz="2400" dirty="0">
                <a:latin typeface="Lexend Deca Medium" pitchFamily="2" charset="77"/>
              </a:rPr>
              <a:t> and smells that insects like. </a:t>
            </a:r>
          </a:p>
          <a:p>
            <a:pPr>
              <a:lnSpc>
                <a:spcPct val="100000"/>
              </a:lnSpc>
              <a:spcBef>
                <a:spcPts val="1200"/>
              </a:spcBef>
            </a:pPr>
            <a:r>
              <a:rPr lang="en-US" sz="2400" dirty="0">
                <a:latin typeface="Lexend Deca Medium" pitchFamily="2" charset="77"/>
              </a:rPr>
              <a:t>The plant needs insects to pollinate it. </a:t>
            </a:r>
          </a:p>
          <a:p>
            <a:pPr>
              <a:lnSpc>
                <a:spcPct val="100000"/>
              </a:lnSpc>
              <a:spcBef>
                <a:spcPts val="1200"/>
              </a:spcBef>
            </a:pPr>
            <a:r>
              <a:rPr lang="en-US" sz="2400" dirty="0">
                <a:latin typeface="Lexend Deca Medium" pitchFamily="2" charset="77"/>
              </a:rPr>
              <a:t>Flowers make the seeds that will grow into new plants. </a:t>
            </a:r>
          </a:p>
          <a:p>
            <a:pPr marL="0" indent="0">
              <a:lnSpc>
                <a:spcPct val="100000"/>
              </a:lnSpc>
              <a:spcBef>
                <a:spcPts val="1200"/>
              </a:spcBef>
              <a:buNone/>
            </a:pPr>
            <a:endParaRPr lang="en-US" sz="2400" b="1" dirty="0">
              <a:solidFill>
                <a:schemeClr val="accent2"/>
              </a:solidFill>
              <a:latin typeface="Lexend Deca Black" pitchFamily="2" charset="77"/>
            </a:endParaRPr>
          </a:p>
        </p:txBody>
      </p:sp>
    </p:spTree>
    <p:extLst>
      <p:ext uri="{BB962C8B-B14F-4D97-AF65-F5344CB8AC3E}">
        <p14:creationId xmlns:p14="http://schemas.microsoft.com/office/powerpoint/2010/main" val="40919618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1101409" y="1935161"/>
            <a:ext cx="6941182" cy="4689476"/>
          </a:xfrm>
        </p:spPr>
        <p:txBody>
          <a:bodyPr>
            <a:normAutofit/>
          </a:bodyPr>
          <a:lstStyle/>
          <a:p>
            <a:pPr marL="0" indent="0" algn="ctr">
              <a:lnSpc>
                <a:spcPct val="100000"/>
              </a:lnSpc>
              <a:spcBef>
                <a:spcPts val="1200"/>
              </a:spcBef>
              <a:buNone/>
            </a:pPr>
            <a:endParaRPr lang="en-US" sz="4400" b="1" dirty="0">
              <a:solidFill>
                <a:schemeClr val="accent2"/>
              </a:solidFill>
              <a:latin typeface="Lexend Deca Black" pitchFamily="2" charset="77"/>
            </a:endParaRPr>
          </a:p>
          <a:p>
            <a:pPr marL="0" indent="0" algn="ctr">
              <a:lnSpc>
                <a:spcPct val="100000"/>
              </a:lnSpc>
              <a:spcBef>
                <a:spcPts val="1200"/>
              </a:spcBef>
              <a:buNone/>
            </a:pPr>
            <a:r>
              <a:rPr lang="en-US" sz="4400" b="1" dirty="0">
                <a:solidFill>
                  <a:schemeClr val="accent2"/>
                </a:solidFill>
                <a:latin typeface="Lexend Deca Black" pitchFamily="2" charset="77"/>
              </a:rPr>
              <a:t>Can you think of flowers we eat?</a:t>
            </a:r>
          </a:p>
          <a:p>
            <a:pPr algn="ctr"/>
            <a:endParaRPr lang="en-CA" sz="4800" dirty="0">
              <a:latin typeface="Lexend Deca Medium" pitchFamily="2" charset="77"/>
            </a:endParaRPr>
          </a:p>
        </p:txBody>
      </p:sp>
    </p:spTree>
    <p:extLst>
      <p:ext uri="{BB962C8B-B14F-4D97-AF65-F5344CB8AC3E}">
        <p14:creationId xmlns:p14="http://schemas.microsoft.com/office/powerpoint/2010/main" val="2561352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1235912" y="1985156"/>
            <a:ext cx="3617791" cy="3035892"/>
          </a:xfrm>
        </p:spPr>
        <p:txBody>
          <a:bodyPr>
            <a:noAutofit/>
          </a:bodyPr>
          <a:lstStyle/>
          <a:p>
            <a:pPr>
              <a:lnSpc>
                <a:spcPct val="100000"/>
              </a:lnSpc>
              <a:spcBef>
                <a:spcPts val="1800"/>
              </a:spcBef>
            </a:pPr>
            <a:r>
              <a:rPr lang="en-US" sz="2000" dirty="0">
                <a:solidFill>
                  <a:schemeClr val="accent2"/>
                </a:solidFill>
                <a:latin typeface="Lexend Deca Light" pitchFamily="2" charset="77"/>
              </a:rPr>
              <a:t>Seeds</a:t>
            </a:r>
            <a:r>
              <a:rPr lang="en-US" sz="2000" dirty="0">
                <a:latin typeface="Lexend Deca Light" pitchFamily="2" charset="77"/>
              </a:rPr>
              <a:t> are tiny bundles of new life. </a:t>
            </a:r>
          </a:p>
          <a:p>
            <a:pPr>
              <a:lnSpc>
                <a:spcPct val="100000"/>
              </a:lnSpc>
              <a:spcBef>
                <a:spcPts val="1800"/>
              </a:spcBef>
            </a:pPr>
            <a:r>
              <a:rPr lang="en-US" sz="2000" dirty="0">
                <a:latin typeface="Lexend Deca Light" pitchFamily="2" charset="77"/>
              </a:rPr>
              <a:t>Plants need seeds to make more plants.</a:t>
            </a:r>
          </a:p>
          <a:p>
            <a:pPr>
              <a:lnSpc>
                <a:spcPct val="100000"/>
              </a:lnSpc>
              <a:spcBef>
                <a:spcPts val="1800"/>
              </a:spcBef>
            </a:pPr>
            <a:r>
              <a:rPr lang="en-US" sz="2000" dirty="0">
                <a:latin typeface="Lexend Deca Light" pitchFamily="2" charset="77"/>
              </a:rPr>
              <a:t>We will learn more about how plants make seeds later in the project.</a:t>
            </a:r>
          </a:p>
          <a:p>
            <a:pPr>
              <a:lnSpc>
                <a:spcPct val="100000"/>
              </a:lnSpc>
              <a:spcBef>
                <a:spcPts val="1800"/>
              </a:spcBef>
            </a:pPr>
            <a:r>
              <a:rPr lang="en-CA" sz="2000" dirty="0">
                <a:latin typeface="Lexend Deca Light" pitchFamily="2" charset="77"/>
              </a:rPr>
              <a:t>Pods change from green to tan when they are fully grown.</a:t>
            </a:r>
          </a:p>
          <a:p>
            <a:pPr>
              <a:lnSpc>
                <a:spcPct val="100000"/>
              </a:lnSpc>
              <a:spcBef>
                <a:spcPts val="1800"/>
              </a:spcBef>
            </a:pPr>
            <a:endParaRPr lang="en-US" sz="2000" dirty="0">
              <a:latin typeface="Lexend Deca Light" pitchFamily="2" charset="77"/>
            </a:endParaRPr>
          </a:p>
        </p:txBody>
      </p:sp>
      <p:sp>
        <p:nvSpPr>
          <p:cNvPr id="4" name="Title 3">
            <a:extLst>
              <a:ext uri="{FF2B5EF4-FFF2-40B4-BE49-F238E27FC236}">
                <a16:creationId xmlns:a16="http://schemas.microsoft.com/office/drawing/2014/main" id="{D024FCC5-6149-459D-AFB5-501D52AEC423}"/>
              </a:ext>
            </a:extLst>
          </p:cNvPr>
          <p:cNvSpPr>
            <a:spLocks noGrp="1"/>
          </p:cNvSpPr>
          <p:nvPr>
            <p:ph type="title"/>
          </p:nvPr>
        </p:nvSpPr>
        <p:spPr>
          <a:xfrm>
            <a:off x="1235912" y="882805"/>
            <a:ext cx="5928871" cy="802441"/>
          </a:xfrm>
        </p:spPr>
        <p:txBody>
          <a:bodyPr/>
          <a:lstStyle/>
          <a:p>
            <a:r>
              <a:rPr lang="en-US" dirty="0">
                <a:latin typeface="Lexend Deca Medium" pitchFamily="2" charset="77"/>
              </a:rPr>
              <a:t>Seeds</a:t>
            </a:r>
            <a:endParaRPr lang="en-CA" dirty="0">
              <a:latin typeface="Lexend Deca Medium" pitchFamily="2" charset="77"/>
            </a:endParaRPr>
          </a:p>
        </p:txBody>
      </p:sp>
      <p:sp>
        <p:nvSpPr>
          <p:cNvPr id="26" name="Content Placeholder 1">
            <a:extLst>
              <a:ext uri="{FF2B5EF4-FFF2-40B4-BE49-F238E27FC236}">
                <a16:creationId xmlns:a16="http://schemas.microsoft.com/office/drawing/2014/main" id="{F08DD656-8C46-4E10-A439-EBD656F0FDB9}"/>
              </a:ext>
            </a:extLst>
          </p:cNvPr>
          <p:cNvSpPr txBox="1">
            <a:spLocks/>
          </p:cNvSpPr>
          <p:nvPr/>
        </p:nvSpPr>
        <p:spPr>
          <a:xfrm>
            <a:off x="5741126" y="1788167"/>
            <a:ext cx="1217923" cy="393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Seeds</a:t>
            </a:r>
          </a:p>
        </p:txBody>
      </p:sp>
      <p:pic>
        <p:nvPicPr>
          <p:cNvPr id="3" name="Picture 2">
            <a:extLst>
              <a:ext uri="{FF2B5EF4-FFF2-40B4-BE49-F238E27FC236}">
                <a16:creationId xmlns:a16="http://schemas.microsoft.com/office/drawing/2014/main" id="{51F6F562-5647-1EB6-C455-5C88B3C88EEC}"/>
              </a:ext>
            </a:extLst>
          </p:cNvPr>
          <p:cNvPicPr>
            <a:picLocks noChangeAspect="1"/>
          </p:cNvPicPr>
          <p:nvPr/>
        </p:nvPicPr>
        <p:blipFill>
          <a:blip r:embed="rId3"/>
          <a:stretch>
            <a:fillRect/>
          </a:stretch>
        </p:blipFill>
        <p:spPr>
          <a:xfrm rot="1025646">
            <a:off x="6019288" y="1723242"/>
            <a:ext cx="2188364" cy="2221521"/>
          </a:xfrm>
          <a:prstGeom prst="rect">
            <a:avLst/>
          </a:prstGeom>
        </p:spPr>
      </p:pic>
      <p:cxnSp>
        <p:nvCxnSpPr>
          <p:cNvPr id="7" name="Straight Arrow Connector 6">
            <a:extLst>
              <a:ext uri="{FF2B5EF4-FFF2-40B4-BE49-F238E27FC236}">
                <a16:creationId xmlns:a16="http://schemas.microsoft.com/office/drawing/2014/main" id="{D300FD70-CB9A-2EED-CAAA-8597B57B74E9}"/>
              </a:ext>
            </a:extLst>
          </p:cNvPr>
          <p:cNvCxnSpPr>
            <a:cxnSpLocks/>
          </p:cNvCxnSpPr>
          <p:nvPr/>
        </p:nvCxnSpPr>
        <p:spPr>
          <a:xfrm>
            <a:off x="6110514" y="2252965"/>
            <a:ext cx="559244" cy="925664"/>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pic>
        <p:nvPicPr>
          <p:cNvPr id="5" name="Picture 4">
            <a:extLst>
              <a:ext uri="{FF2B5EF4-FFF2-40B4-BE49-F238E27FC236}">
                <a16:creationId xmlns:a16="http://schemas.microsoft.com/office/drawing/2014/main" id="{F8BCEB37-8AE7-7081-E332-628216E32D0C}"/>
              </a:ext>
            </a:extLst>
          </p:cNvPr>
          <p:cNvPicPr>
            <a:picLocks noChangeAspect="1"/>
          </p:cNvPicPr>
          <p:nvPr/>
        </p:nvPicPr>
        <p:blipFill>
          <a:blip r:embed="rId4"/>
          <a:stretch>
            <a:fillRect/>
          </a:stretch>
        </p:blipFill>
        <p:spPr>
          <a:xfrm>
            <a:off x="5741126" y="4217319"/>
            <a:ext cx="1857265" cy="1607457"/>
          </a:xfrm>
          <a:prstGeom prst="rect">
            <a:avLst/>
          </a:prstGeom>
        </p:spPr>
      </p:pic>
    </p:spTree>
    <p:extLst>
      <p:ext uri="{BB962C8B-B14F-4D97-AF65-F5344CB8AC3E}">
        <p14:creationId xmlns:p14="http://schemas.microsoft.com/office/powerpoint/2010/main" val="1467610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1701484" y="1592261"/>
            <a:ext cx="5741032" cy="4689476"/>
          </a:xfrm>
        </p:spPr>
        <p:txBody>
          <a:bodyPr>
            <a:normAutofit/>
          </a:bodyPr>
          <a:lstStyle/>
          <a:p>
            <a:pPr marL="0" indent="0" algn="ctr">
              <a:lnSpc>
                <a:spcPct val="100000"/>
              </a:lnSpc>
              <a:spcBef>
                <a:spcPts val="1200"/>
              </a:spcBef>
              <a:buNone/>
            </a:pPr>
            <a:endParaRPr lang="en-US" sz="4400" b="1" dirty="0">
              <a:solidFill>
                <a:schemeClr val="accent2"/>
              </a:solidFill>
              <a:latin typeface="Lexend Deca Black" pitchFamily="2" charset="77"/>
            </a:endParaRPr>
          </a:p>
          <a:p>
            <a:pPr marL="0" indent="0" algn="ctr">
              <a:lnSpc>
                <a:spcPct val="100000"/>
              </a:lnSpc>
              <a:spcBef>
                <a:spcPts val="1200"/>
              </a:spcBef>
              <a:buNone/>
            </a:pPr>
            <a:r>
              <a:rPr lang="en-US" sz="4400" b="1" dirty="0">
                <a:solidFill>
                  <a:schemeClr val="accent2"/>
                </a:solidFill>
                <a:latin typeface="Lexend Deca Black" pitchFamily="2" charset="77"/>
              </a:rPr>
              <a:t>What seeds can you find in the grocery store?</a:t>
            </a:r>
          </a:p>
          <a:p>
            <a:pPr algn="ctr"/>
            <a:endParaRPr lang="en-CA" sz="4800" dirty="0">
              <a:latin typeface="Lexend Deca Medium" pitchFamily="2" charset="77"/>
            </a:endParaRPr>
          </a:p>
        </p:txBody>
      </p:sp>
    </p:spTree>
    <p:extLst>
      <p:ext uri="{BB962C8B-B14F-4D97-AF65-F5344CB8AC3E}">
        <p14:creationId xmlns:p14="http://schemas.microsoft.com/office/powerpoint/2010/main" val="6580597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981074" y="1922074"/>
            <a:ext cx="5362575" cy="4018994"/>
          </a:xfrm>
        </p:spPr>
        <p:txBody>
          <a:bodyPr>
            <a:normAutofit/>
          </a:bodyPr>
          <a:lstStyle/>
          <a:p>
            <a:pPr marL="0" lvl="0" indent="0">
              <a:lnSpc>
                <a:spcPct val="107000"/>
              </a:lnSpc>
              <a:spcAft>
                <a:spcPts val="800"/>
              </a:spcAft>
              <a:buNone/>
              <a:tabLst>
                <a:tab pos="457200" algn="l"/>
              </a:tabLst>
            </a:pPr>
            <a:r>
              <a:rPr lang="en-US" kern="100" dirty="0">
                <a:effectLst/>
                <a:latin typeface="Lexend Deca Light" pitchFamily="2" charset="77"/>
                <a:ea typeface="Calibri" panose="020F0502020204030204" pitchFamily="34" charset="0"/>
                <a:cs typeface="Times New Roman" panose="02020603050405020304" pitchFamily="18" charset="0"/>
              </a:rPr>
              <a:t>Let’s find out how much </a:t>
            </a:r>
            <a:br>
              <a:rPr lang="en-US" kern="100" dirty="0">
                <a:effectLst/>
                <a:latin typeface="Lexend Deca Light" pitchFamily="2" charset="77"/>
                <a:ea typeface="Calibri" panose="020F0502020204030204" pitchFamily="34" charset="0"/>
                <a:cs typeface="Times New Roman" panose="02020603050405020304" pitchFamily="18" charset="0"/>
              </a:rPr>
            </a:br>
            <a:r>
              <a:rPr lang="en-US" kern="100" dirty="0">
                <a:effectLst/>
                <a:latin typeface="Lexend Deca Light" pitchFamily="2" charset="77"/>
                <a:ea typeface="Calibri" panose="020F0502020204030204" pitchFamily="34" charset="0"/>
                <a:cs typeface="Times New Roman" panose="02020603050405020304" pitchFamily="18" charset="0"/>
              </a:rPr>
              <a:t>you have learned about </a:t>
            </a:r>
            <a:br>
              <a:rPr lang="en-US" kern="100" dirty="0">
                <a:effectLst/>
                <a:latin typeface="Lexend Deca Light" pitchFamily="2" charset="77"/>
                <a:ea typeface="Calibri" panose="020F0502020204030204" pitchFamily="34" charset="0"/>
                <a:cs typeface="Times New Roman" panose="02020603050405020304" pitchFamily="18" charset="0"/>
              </a:rPr>
            </a:br>
            <a:r>
              <a:rPr lang="en-US" kern="100" dirty="0">
                <a:effectLst/>
                <a:latin typeface="Lexend Deca Light" pitchFamily="2" charset="77"/>
                <a:ea typeface="Calibri" panose="020F0502020204030204" pitchFamily="34" charset="0"/>
                <a:cs typeface="Times New Roman" panose="02020603050405020304" pitchFamily="18" charset="0"/>
              </a:rPr>
              <a:t>the parts of a plant </a:t>
            </a:r>
            <a:br>
              <a:rPr lang="en-US" kern="100" dirty="0">
                <a:effectLst/>
                <a:latin typeface="Lexend Deca Light" pitchFamily="2" charset="77"/>
                <a:ea typeface="Calibri" panose="020F0502020204030204" pitchFamily="34" charset="0"/>
                <a:cs typeface="Times New Roman" panose="02020603050405020304" pitchFamily="18" charset="0"/>
              </a:rPr>
            </a:br>
            <a:r>
              <a:rPr lang="en-US" kern="100" dirty="0">
                <a:effectLst/>
                <a:latin typeface="Lexend Deca Light" pitchFamily="2" charset="77"/>
                <a:ea typeface="Calibri" panose="020F0502020204030204" pitchFamily="34" charset="0"/>
                <a:cs typeface="Times New Roman" panose="02020603050405020304" pitchFamily="18" charset="0"/>
              </a:rPr>
              <a:t>and what they do.</a:t>
            </a:r>
          </a:p>
          <a:p>
            <a:pPr marL="0" lvl="0" indent="0">
              <a:lnSpc>
                <a:spcPct val="107000"/>
              </a:lnSpc>
              <a:spcAft>
                <a:spcPts val="800"/>
              </a:spcAft>
              <a:buNone/>
              <a:tabLst>
                <a:tab pos="457200" algn="l"/>
              </a:tabLst>
            </a:pPr>
            <a:endParaRPr lang="en-US" kern="100" dirty="0">
              <a:latin typeface="Lexend Deca Light" pitchFamily="2" charset="77"/>
              <a:ea typeface="Calibri" panose="020F0502020204030204" pitchFamily="34" charset="0"/>
              <a:cs typeface="Times New Roman" panose="02020603050405020304" pitchFamily="18" charset="0"/>
            </a:endParaRPr>
          </a:p>
          <a:p>
            <a:pPr marL="0" lvl="0" indent="0">
              <a:lnSpc>
                <a:spcPct val="107000"/>
              </a:lnSpc>
              <a:spcAft>
                <a:spcPts val="800"/>
              </a:spcAft>
              <a:buNone/>
              <a:tabLst>
                <a:tab pos="457200" algn="l"/>
              </a:tabLst>
            </a:pPr>
            <a:r>
              <a:rPr lang="en-US" kern="100" dirty="0">
                <a:effectLst/>
                <a:latin typeface="Lexend Deca Light" pitchFamily="2" charset="77"/>
                <a:ea typeface="Calibri" panose="020F0502020204030204" pitchFamily="34" charset="0"/>
                <a:cs typeface="Times New Roman" panose="02020603050405020304" pitchFamily="18" charset="0"/>
              </a:rPr>
              <a:t>Repeat the </a:t>
            </a:r>
            <a:br>
              <a:rPr lang="en-US" kern="100" dirty="0">
                <a:effectLst/>
                <a:latin typeface="Lexend Deca Light" pitchFamily="2" charset="77"/>
                <a:ea typeface="Calibri" panose="020F0502020204030204" pitchFamily="34" charset="0"/>
                <a:cs typeface="Times New Roman" panose="02020603050405020304" pitchFamily="18" charset="0"/>
              </a:rPr>
            </a:br>
            <a:r>
              <a:rPr lang="en-US" b="1" kern="100" dirty="0">
                <a:solidFill>
                  <a:schemeClr val="accent2"/>
                </a:solidFill>
                <a:effectLst/>
                <a:latin typeface="Lexend Deca Black" pitchFamily="2" charset="77"/>
                <a:ea typeface="Calibri" panose="020F0502020204030204" pitchFamily="34" charset="0"/>
                <a:cs typeface="Times New Roman" panose="02020603050405020304" pitchFamily="18" charset="0"/>
              </a:rPr>
              <a:t>VERTICAL RELAY</a:t>
            </a:r>
            <a:r>
              <a:rPr lang="en-US" b="1" kern="100" dirty="0">
                <a:effectLst/>
                <a:latin typeface="Lexend Deca Black" pitchFamily="2" charset="77"/>
                <a:ea typeface="Calibri" panose="020F0502020204030204" pitchFamily="34" charset="0"/>
                <a:cs typeface="Times New Roman" panose="02020603050405020304" pitchFamily="18" charset="0"/>
              </a:rPr>
              <a:t>!</a:t>
            </a:r>
          </a:p>
          <a:p>
            <a:pPr marL="0" lvl="0" indent="0">
              <a:lnSpc>
                <a:spcPct val="107000"/>
              </a:lnSpc>
              <a:spcAft>
                <a:spcPts val="800"/>
              </a:spcAft>
              <a:buNone/>
              <a:tabLst>
                <a:tab pos="457200" algn="l"/>
              </a:tabLst>
            </a:pPr>
            <a:endParaRPr lang="en-CA" kern="100" dirty="0">
              <a:solidFill>
                <a:schemeClr val="accent2"/>
              </a:solidFill>
              <a:effectLst/>
              <a:latin typeface="Lexend Deca Light" pitchFamily="2" charset="77"/>
              <a:ea typeface="Calibri" panose="020F0502020204030204" pitchFamily="34" charset="0"/>
              <a:cs typeface="Times New Roman" panose="02020603050405020304" pitchFamily="18" charset="0"/>
            </a:endParaRPr>
          </a:p>
          <a:p>
            <a:pPr marL="0" indent="0">
              <a:lnSpc>
                <a:spcPct val="150000"/>
              </a:lnSpc>
              <a:spcBef>
                <a:spcPts val="2400"/>
              </a:spcBef>
              <a:buNone/>
            </a:pPr>
            <a:endParaRPr lang="en-CA" dirty="0">
              <a:latin typeface="Lexend Deca Light" pitchFamily="2" charset="77"/>
            </a:endParaRPr>
          </a:p>
        </p:txBody>
      </p:sp>
      <p:sp>
        <p:nvSpPr>
          <p:cNvPr id="4" name="Title 3">
            <a:extLst>
              <a:ext uri="{FF2B5EF4-FFF2-40B4-BE49-F238E27FC236}">
                <a16:creationId xmlns:a16="http://schemas.microsoft.com/office/drawing/2014/main" id="{D024FCC5-6149-459D-AFB5-501D52AEC423}"/>
              </a:ext>
            </a:extLst>
          </p:cNvPr>
          <p:cNvSpPr>
            <a:spLocks noGrp="1"/>
          </p:cNvSpPr>
          <p:nvPr>
            <p:ph type="title"/>
          </p:nvPr>
        </p:nvSpPr>
        <p:spPr>
          <a:xfrm>
            <a:off x="981074" y="852351"/>
            <a:ext cx="5938396" cy="783373"/>
          </a:xfrm>
        </p:spPr>
        <p:txBody>
          <a:bodyPr>
            <a:normAutofit fontScale="90000"/>
          </a:bodyPr>
          <a:lstStyle/>
          <a:p>
            <a:r>
              <a:rPr lang="en-US" dirty="0">
                <a:latin typeface="Lexend Deca Medium" pitchFamily="2" charset="77"/>
              </a:rPr>
              <a:t>Action: Vertical Relay (Again!)</a:t>
            </a:r>
            <a:endParaRPr lang="en-CA" dirty="0">
              <a:latin typeface="Lexend Deca Medium" pitchFamily="2" charset="77"/>
            </a:endParaRPr>
          </a:p>
        </p:txBody>
      </p:sp>
      <p:pic>
        <p:nvPicPr>
          <p:cNvPr id="5" name="Picture 4">
            <a:extLst>
              <a:ext uri="{FF2B5EF4-FFF2-40B4-BE49-F238E27FC236}">
                <a16:creationId xmlns:a16="http://schemas.microsoft.com/office/drawing/2014/main" id="{41CBBFEC-16F1-710E-7DA0-6842DE1185A2}"/>
              </a:ext>
            </a:extLst>
          </p:cNvPr>
          <p:cNvPicPr>
            <a:picLocks noChangeAspect="1"/>
          </p:cNvPicPr>
          <p:nvPr/>
        </p:nvPicPr>
        <p:blipFill>
          <a:blip r:embed="rId3"/>
          <a:stretch>
            <a:fillRect/>
          </a:stretch>
        </p:blipFill>
        <p:spPr>
          <a:xfrm>
            <a:off x="4799099" y="1393371"/>
            <a:ext cx="3985701" cy="5157966"/>
          </a:xfrm>
          <a:prstGeom prst="rect">
            <a:avLst/>
          </a:prstGeom>
        </p:spPr>
      </p:pic>
    </p:spTree>
    <p:extLst>
      <p:ext uri="{BB962C8B-B14F-4D97-AF65-F5344CB8AC3E}">
        <p14:creationId xmlns:p14="http://schemas.microsoft.com/office/powerpoint/2010/main" val="3580156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D26F0-CD7B-B1D9-CFDF-E34DC0BE8C04}"/>
              </a:ext>
            </a:extLst>
          </p:cNvPr>
          <p:cNvSpPr>
            <a:spLocks noGrp="1"/>
          </p:cNvSpPr>
          <p:nvPr>
            <p:ph type="title"/>
          </p:nvPr>
        </p:nvSpPr>
        <p:spPr>
          <a:xfrm>
            <a:off x="1090269" y="799071"/>
            <a:ext cx="5938887" cy="778208"/>
          </a:xfrm>
        </p:spPr>
        <p:txBody>
          <a:bodyPr/>
          <a:lstStyle/>
          <a:p>
            <a:r>
              <a:rPr lang="en-US" dirty="0">
                <a:latin typeface="Lexend Deca Medium" pitchFamily="2" charset="77"/>
              </a:rPr>
              <a:t>Notes to Teachers</a:t>
            </a:r>
          </a:p>
        </p:txBody>
      </p:sp>
      <p:sp>
        <p:nvSpPr>
          <p:cNvPr id="3" name="Content Placeholder 2">
            <a:extLst>
              <a:ext uri="{FF2B5EF4-FFF2-40B4-BE49-F238E27FC236}">
                <a16:creationId xmlns:a16="http://schemas.microsoft.com/office/drawing/2014/main" id="{D6232A28-1198-1337-260F-67EF8B086E15}"/>
              </a:ext>
            </a:extLst>
          </p:cNvPr>
          <p:cNvSpPr>
            <a:spLocks noGrp="1"/>
          </p:cNvSpPr>
          <p:nvPr>
            <p:ph idx="1"/>
          </p:nvPr>
        </p:nvSpPr>
        <p:spPr>
          <a:xfrm>
            <a:off x="1090269" y="1814512"/>
            <a:ext cx="6963462" cy="4351501"/>
          </a:xfrm>
        </p:spPr>
        <p:txBody>
          <a:bodyPr>
            <a:normAutofit/>
          </a:bodyPr>
          <a:lstStyle/>
          <a:p>
            <a:pPr marL="0" indent="0">
              <a:buNone/>
            </a:pPr>
            <a:r>
              <a:rPr lang="en-US" sz="2000" dirty="0">
                <a:latin typeface="Lexend Deca Light" pitchFamily="2" charset="77"/>
              </a:rPr>
              <a:t>This vertical relay is receiving top marks from educators.  Students love it!  </a:t>
            </a:r>
          </a:p>
          <a:p>
            <a:pPr marL="0" indent="0">
              <a:buNone/>
            </a:pPr>
            <a:endParaRPr lang="en-US" sz="2000" dirty="0">
              <a:latin typeface="Lexend Deca Light" pitchFamily="2" charset="77"/>
            </a:endParaRPr>
          </a:p>
          <a:p>
            <a:pPr marL="0" indent="0">
              <a:buNone/>
            </a:pPr>
            <a:r>
              <a:rPr lang="en-US" sz="2000" dirty="0">
                <a:latin typeface="Lexend Deca Light" pitchFamily="2" charset="77"/>
              </a:rPr>
              <a:t>You may want to bring in foods that are examples of roots, stems, leaves, flowers, and seeds we eat. Have students sort them, pull them out of a bag, and guess what they are, or just hold them up for discussion. </a:t>
            </a:r>
          </a:p>
          <a:p>
            <a:pPr marL="0" indent="0">
              <a:buNone/>
            </a:pPr>
            <a:endParaRPr lang="en-US" sz="2000" dirty="0">
              <a:latin typeface="Lexend Deca Light" pitchFamily="2" charset="77"/>
            </a:endParaRPr>
          </a:p>
          <a:p>
            <a:pPr marL="0" indent="0">
              <a:buNone/>
            </a:pPr>
            <a:r>
              <a:rPr lang="en-US" sz="2000" dirty="0">
                <a:latin typeface="Lexend Deca Light" pitchFamily="2" charset="77"/>
              </a:rPr>
              <a:t>Extension idea: Consider whether having your students research parts of the plants and lead the class in an inquiry about their findings, would be a good fit for your students. </a:t>
            </a:r>
          </a:p>
          <a:p>
            <a:pPr marL="0" indent="0">
              <a:buNone/>
            </a:pPr>
            <a:endParaRPr lang="en-US" sz="2000" dirty="0">
              <a:latin typeface="Lexend Deca Light" pitchFamily="2" charset="77"/>
            </a:endParaRPr>
          </a:p>
          <a:p>
            <a:pPr marL="0" indent="0">
              <a:buNone/>
            </a:pPr>
            <a:endParaRPr lang="en-US" sz="2000" dirty="0">
              <a:latin typeface="Lexend Deca Light" pitchFamily="2" charset="77"/>
            </a:endParaRPr>
          </a:p>
          <a:p>
            <a:pPr marL="0" indent="0">
              <a:buNone/>
            </a:pPr>
            <a:endParaRPr lang="en-US" sz="2000" dirty="0">
              <a:latin typeface="Lexend Deca Light" pitchFamily="2" charset="77"/>
            </a:endParaRPr>
          </a:p>
        </p:txBody>
      </p:sp>
    </p:spTree>
    <p:extLst>
      <p:ext uri="{BB962C8B-B14F-4D97-AF65-F5344CB8AC3E}">
        <p14:creationId xmlns:p14="http://schemas.microsoft.com/office/powerpoint/2010/main" val="26845723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BD63A84-C0EA-6EEF-DC45-85714E102DCD}"/>
              </a:ext>
            </a:extLst>
          </p:cNvPr>
          <p:cNvSpPr>
            <a:spLocks noGrp="1"/>
          </p:cNvSpPr>
          <p:nvPr>
            <p:ph type="title"/>
          </p:nvPr>
        </p:nvSpPr>
        <p:spPr>
          <a:xfrm>
            <a:off x="1151838" y="758858"/>
            <a:ext cx="5948314" cy="778208"/>
          </a:xfrm>
        </p:spPr>
        <p:txBody>
          <a:bodyPr/>
          <a:lstStyle/>
          <a:p>
            <a:r>
              <a:rPr lang="en-US" dirty="0">
                <a:latin typeface="Lexend Deca Medium" pitchFamily="2" charset="77"/>
              </a:rPr>
              <a:t>Wrap Up</a:t>
            </a:r>
          </a:p>
        </p:txBody>
      </p:sp>
      <p:sp>
        <p:nvSpPr>
          <p:cNvPr id="4" name="Content Placeholder 3">
            <a:extLst>
              <a:ext uri="{FF2B5EF4-FFF2-40B4-BE49-F238E27FC236}">
                <a16:creationId xmlns:a16="http://schemas.microsoft.com/office/drawing/2014/main" id="{3F00540B-DBB6-1D60-7C03-EE369D3E0549}"/>
              </a:ext>
            </a:extLst>
          </p:cNvPr>
          <p:cNvSpPr>
            <a:spLocks noGrp="1"/>
          </p:cNvSpPr>
          <p:nvPr>
            <p:ph idx="1"/>
          </p:nvPr>
        </p:nvSpPr>
        <p:spPr>
          <a:xfrm>
            <a:off x="1151838" y="1646379"/>
            <a:ext cx="6720575" cy="4752801"/>
          </a:xfrm>
        </p:spPr>
        <p:txBody>
          <a:bodyPr>
            <a:normAutofit/>
          </a:bodyPr>
          <a:lstStyle/>
          <a:p>
            <a:pPr marL="0" indent="0">
              <a:buNone/>
            </a:pPr>
            <a:r>
              <a:rPr lang="en-US" sz="2000" dirty="0">
                <a:latin typeface="Lexend Deca Light" pitchFamily="2" charset="77"/>
              </a:rPr>
              <a:t>In your business groups, discuss:</a:t>
            </a:r>
          </a:p>
          <a:p>
            <a:pPr marL="0" indent="0">
              <a:buNone/>
            </a:pPr>
            <a:endParaRPr lang="en-US" sz="2000" dirty="0">
              <a:latin typeface="Lexend Deca Light" pitchFamily="2" charset="77"/>
            </a:endParaRPr>
          </a:p>
          <a:p>
            <a:r>
              <a:rPr lang="en-US" sz="2000" dirty="0">
                <a:latin typeface="Lexend Deca Light" pitchFamily="2" charset="77"/>
              </a:rPr>
              <a:t>Why do farmers want to know about the parts of a plant?</a:t>
            </a:r>
          </a:p>
          <a:p>
            <a:r>
              <a:rPr lang="en-US" sz="2000" dirty="0">
                <a:latin typeface="Lexend Deca Light" pitchFamily="2" charset="77"/>
              </a:rPr>
              <a:t>How can knowing the parts help them grow healthy plants?</a:t>
            </a:r>
          </a:p>
          <a:p>
            <a:r>
              <a:rPr lang="en-US" sz="2000" dirty="0">
                <a:latin typeface="Lexend Deca Light" pitchFamily="2" charset="77"/>
              </a:rPr>
              <a:t>How does knowing about plants apply to our granola bar business? </a:t>
            </a:r>
          </a:p>
        </p:txBody>
      </p:sp>
    </p:spTree>
    <p:extLst>
      <p:ext uri="{BB962C8B-B14F-4D97-AF65-F5344CB8AC3E}">
        <p14:creationId xmlns:p14="http://schemas.microsoft.com/office/powerpoint/2010/main" val="40228598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DEE1715B-046B-0176-7C54-F632CDE93F62}"/>
              </a:ext>
            </a:extLst>
          </p:cNvPr>
          <p:cNvSpPr>
            <a:spLocks noGrp="1"/>
          </p:cNvSpPr>
          <p:nvPr>
            <p:ph type="title"/>
          </p:nvPr>
        </p:nvSpPr>
        <p:spPr>
          <a:xfrm>
            <a:off x="1132788" y="718744"/>
            <a:ext cx="5938887" cy="778208"/>
          </a:xfrm>
        </p:spPr>
        <p:txBody>
          <a:bodyPr>
            <a:normAutofit/>
          </a:bodyPr>
          <a:lstStyle/>
          <a:p>
            <a:r>
              <a:rPr lang="en-US" dirty="0">
                <a:latin typeface="Lexend Deca Medium" pitchFamily="2" charset="77"/>
              </a:rPr>
              <a:t>Check In – What’s Next?</a:t>
            </a:r>
          </a:p>
        </p:txBody>
      </p:sp>
      <p:pic>
        <p:nvPicPr>
          <p:cNvPr id="9" name="Picture 8">
            <a:extLst>
              <a:ext uri="{FF2B5EF4-FFF2-40B4-BE49-F238E27FC236}">
                <a16:creationId xmlns:a16="http://schemas.microsoft.com/office/drawing/2014/main" id="{39C4C03C-F7E3-9FD6-36FC-A9B535BDE22D}"/>
              </a:ext>
            </a:extLst>
          </p:cNvPr>
          <p:cNvPicPr>
            <a:picLocks noChangeAspect="1"/>
          </p:cNvPicPr>
          <p:nvPr/>
        </p:nvPicPr>
        <p:blipFill>
          <a:blip r:embed="rId3"/>
          <a:stretch>
            <a:fillRect/>
          </a:stretch>
        </p:blipFill>
        <p:spPr>
          <a:xfrm>
            <a:off x="4709160" y="2439211"/>
            <a:ext cx="3505200" cy="3505200"/>
          </a:xfrm>
          <a:prstGeom prst="rect">
            <a:avLst/>
          </a:prstGeom>
        </p:spPr>
      </p:pic>
      <p:sp>
        <p:nvSpPr>
          <p:cNvPr id="6" name="Content Placeholder 3">
            <a:extLst>
              <a:ext uri="{FF2B5EF4-FFF2-40B4-BE49-F238E27FC236}">
                <a16:creationId xmlns:a16="http://schemas.microsoft.com/office/drawing/2014/main" id="{BD5A50D5-94A5-C083-C680-884F9CFDE2D8}"/>
              </a:ext>
            </a:extLst>
          </p:cNvPr>
          <p:cNvSpPr>
            <a:spLocks noGrp="1"/>
          </p:cNvSpPr>
          <p:nvPr>
            <p:ph idx="1"/>
          </p:nvPr>
        </p:nvSpPr>
        <p:spPr>
          <a:xfrm>
            <a:off x="1151838" y="1584594"/>
            <a:ext cx="6720575" cy="4752801"/>
          </a:xfrm>
        </p:spPr>
        <p:txBody>
          <a:bodyPr>
            <a:normAutofit/>
          </a:bodyPr>
          <a:lstStyle/>
          <a:p>
            <a:pPr marL="0" indent="0">
              <a:buNone/>
            </a:pPr>
            <a:r>
              <a:rPr lang="en-US" sz="2000" b="1" dirty="0">
                <a:latin typeface="Lexend Deca Light" pitchFamily="2" charset="77"/>
              </a:rPr>
              <a:t>Have you ever thought about what a plant needs to grow?  </a:t>
            </a:r>
          </a:p>
          <a:p>
            <a:pPr marL="0" indent="0">
              <a:buNone/>
            </a:pPr>
            <a:endParaRPr lang="en-US" sz="2000" dirty="0">
              <a:latin typeface="Lexend Deca Light" pitchFamily="2" charset="77"/>
            </a:endParaRPr>
          </a:p>
          <a:p>
            <a:pPr marL="0" indent="0">
              <a:buNone/>
            </a:pPr>
            <a:r>
              <a:rPr lang="en-US" sz="2000" dirty="0">
                <a:latin typeface="Lexend Deca Light" pitchFamily="2" charset="77"/>
              </a:rPr>
              <a:t>In the next lesson, we will explore </a:t>
            </a:r>
            <a:br>
              <a:rPr lang="en-US" sz="2000" dirty="0">
                <a:latin typeface="Lexend Deca Light" pitchFamily="2" charset="77"/>
              </a:rPr>
            </a:br>
            <a:r>
              <a:rPr lang="en-US" sz="2000" dirty="0">
                <a:latin typeface="Lexend Deca Light" pitchFamily="2" charset="77"/>
              </a:rPr>
              <a:t>what plants need to grow.</a:t>
            </a:r>
          </a:p>
          <a:p>
            <a:pPr marL="0" indent="0">
              <a:buNone/>
            </a:pPr>
            <a:endParaRPr lang="en-US" sz="2000" dirty="0">
              <a:latin typeface="Lexend Deca Light" pitchFamily="2" charset="77"/>
            </a:endParaRPr>
          </a:p>
          <a:p>
            <a:pPr marL="0" indent="0">
              <a:buNone/>
            </a:pPr>
            <a:r>
              <a:rPr lang="en-US" sz="2000" dirty="0">
                <a:latin typeface="Lexend Deca Light" pitchFamily="2" charset="77"/>
              </a:rPr>
              <a:t>You will consider the foods </a:t>
            </a:r>
            <a:br>
              <a:rPr lang="en-US" sz="2000" dirty="0">
                <a:latin typeface="Lexend Deca Light" pitchFamily="2" charset="77"/>
              </a:rPr>
            </a:br>
            <a:r>
              <a:rPr lang="en-US" sz="2000" dirty="0">
                <a:latin typeface="Lexend Deca Light" pitchFamily="2" charset="77"/>
              </a:rPr>
              <a:t>you eat, and which of them </a:t>
            </a:r>
            <a:br>
              <a:rPr lang="en-US" sz="2000" dirty="0">
                <a:latin typeface="Lexend Deca Light" pitchFamily="2" charset="77"/>
              </a:rPr>
            </a:br>
            <a:r>
              <a:rPr lang="en-US" sz="2000" dirty="0">
                <a:latin typeface="Lexend Deca Light" pitchFamily="2" charset="77"/>
              </a:rPr>
              <a:t>grow in Ontario.</a:t>
            </a:r>
          </a:p>
        </p:txBody>
      </p:sp>
    </p:spTree>
    <p:extLst>
      <p:ext uri="{BB962C8B-B14F-4D97-AF65-F5344CB8AC3E}">
        <p14:creationId xmlns:p14="http://schemas.microsoft.com/office/powerpoint/2010/main" val="14020970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68B03B-99D2-4E6B-8C36-2AE7DEF4A335}"/>
              </a:ext>
            </a:extLst>
          </p:cNvPr>
          <p:cNvSpPr>
            <a:spLocks noGrp="1"/>
          </p:cNvSpPr>
          <p:nvPr>
            <p:ph type="title"/>
          </p:nvPr>
        </p:nvSpPr>
        <p:spPr>
          <a:xfrm>
            <a:off x="1094883" y="823177"/>
            <a:ext cx="5938887" cy="788291"/>
          </a:xfrm>
        </p:spPr>
        <p:txBody>
          <a:bodyPr/>
          <a:lstStyle/>
          <a:p>
            <a:r>
              <a:rPr lang="en-US" dirty="0">
                <a:latin typeface="Lexend Deca Medium" pitchFamily="2" charset="77"/>
              </a:rPr>
              <a:t>Extension: Plant Research</a:t>
            </a:r>
            <a:endParaRPr lang="en-CA" dirty="0">
              <a:latin typeface="Lexend Deca Medium" pitchFamily="2" charset="77"/>
            </a:endParaRPr>
          </a:p>
        </p:txBody>
      </p:sp>
      <p:sp>
        <p:nvSpPr>
          <p:cNvPr id="3" name="Content Placeholder 2">
            <a:extLst>
              <a:ext uri="{FF2B5EF4-FFF2-40B4-BE49-F238E27FC236}">
                <a16:creationId xmlns:a16="http://schemas.microsoft.com/office/drawing/2014/main" id="{F8697035-C926-4F87-80B4-C2D853ED7775}"/>
              </a:ext>
            </a:extLst>
          </p:cNvPr>
          <p:cNvSpPr>
            <a:spLocks noGrp="1"/>
          </p:cNvSpPr>
          <p:nvPr>
            <p:ph idx="1"/>
          </p:nvPr>
        </p:nvSpPr>
        <p:spPr>
          <a:xfrm>
            <a:off x="1094884" y="1940080"/>
            <a:ext cx="5938887" cy="4620827"/>
          </a:xfrm>
        </p:spPr>
        <p:txBody>
          <a:bodyPr>
            <a:normAutofit/>
          </a:bodyPr>
          <a:lstStyle/>
          <a:p>
            <a:pPr marL="0" indent="0">
              <a:lnSpc>
                <a:spcPct val="100000"/>
              </a:lnSpc>
              <a:spcBef>
                <a:spcPts val="1200"/>
              </a:spcBef>
              <a:buNone/>
            </a:pPr>
            <a:r>
              <a:rPr lang="en-US" sz="2000" dirty="0">
                <a:latin typeface="Lexend Deca Light" pitchFamily="2" charset="77"/>
              </a:rPr>
              <a:t>Let’s learn about the jobs that each part of a plant does!</a:t>
            </a:r>
          </a:p>
          <a:p>
            <a:pPr marL="0" indent="0">
              <a:lnSpc>
                <a:spcPct val="100000"/>
              </a:lnSpc>
              <a:spcBef>
                <a:spcPts val="1200"/>
              </a:spcBef>
              <a:buNone/>
            </a:pPr>
            <a:endParaRPr lang="en-US" sz="2000" dirty="0">
              <a:latin typeface="Lexend Deca Light" pitchFamily="2" charset="77"/>
            </a:endParaRPr>
          </a:p>
          <a:p>
            <a:pPr marL="0" indent="0">
              <a:lnSpc>
                <a:spcPct val="100000"/>
              </a:lnSpc>
              <a:spcBef>
                <a:spcPts val="1200"/>
              </a:spcBef>
              <a:buNone/>
            </a:pPr>
            <a:r>
              <a:rPr lang="en-US" sz="2000" dirty="0">
                <a:latin typeface="Lexend Deca Light" pitchFamily="2" charset="77"/>
              </a:rPr>
              <a:t>Work in your business groups. Research one part of a plant, its functions, and uses.</a:t>
            </a:r>
          </a:p>
          <a:p>
            <a:pPr marL="0" indent="0">
              <a:lnSpc>
                <a:spcPct val="100000"/>
              </a:lnSpc>
              <a:spcBef>
                <a:spcPts val="1200"/>
              </a:spcBef>
              <a:buNone/>
            </a:pPr>
            <a:endParaRPr lang="en-US" sz="2000" dirty="0">
              <a:latin typeface="Lexend Deca Light" pitchFamily="2" charset="77"/>
            </a:endParaRPr>
          </a:p>
          <a:p>
            <a:pPr marL="0" indent="0">
              <a:lnSpc>
                <a:spcPct val="100000"/>
              </a:lnSpc>
              <a:spcBef>
                <a:spcPts val="1200"/>
              </a:spcBef>
              <a:buNone/>
            </a:pPr>
            <a:r>
              <a:rPr lang="en-US" sz="2000" dirty="0">
                <a:latin typeface="Lexend Deca Light" pitchFamily="2" charset="77"/>
              </a:rPr>
              <a:t>Work as a team. Be sure you don’t repeat facts. </a:t>
            </a:r>
          </a:p>
          <a:p>
            <a:pPr>
              <a:lnSpc>
                <a:spcPct val="135000"/>
              </a:lnSpc>
              <a:spcBef>
                <a:spcPts val="2400"/>
              </a:spcBef>
            </a:pPr>
            <a:endParaRPr lang="en-CA" sz="2000" dirty="0">
              <a:latin typeface="Lexend Deca Light" pitchFamily="2" charset="77"/>
            </a:endParaRPr>
          </a:p>
        </p:txBody>
      </p:sp>
    </p:spTree>
    <p:extLst>
      <p:ext uri="{BB962C8B-B14F-4D97-AF65-F5344CB8AC3E}">
        <p14:creationId xmlns:p14="http://schemas.microsoft.com/office/powerpoint/2010/main" val="14889364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854980F-2FAC-3D0E-8727-57750B5E7218}"/>
              </a:ext>
            </a:extLst>
          </p:cNvPr>
          <p:cNvSpPr/>
          <p:nvPr/>
        </p:nvSpPr>
        <p:spPr>
          <a:xfrm>
            <a:off x="0" y="0"/>
            <a:ext cx="9144000" cy="685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descr="A group of people raising their hands&#10;&#10;Description automatically generated with medium confidence">
            <a:extLst>
              <a:ext uri="{FF2B5EF4-FFF2-40B4-BE49-F238E27FC236}">
                <a16:creationId xmlns:a16="http://schemas.microsoft.com/office/drawing/2014/main" id="{73F5DF9A-F565-4247-A0D0-473F595D924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2"/>
          <a:stretch/>
        </p:blipFill>
        <p:spPr>
          <a:xfrm>
            <a:off x="3662268" y="10"/>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5" name="Picture 4" descr="Two people talking to a group of children&#10;&#10;Description automatically generated with medium confidence">
            <a:extLst>
              <a:ext uri="{FF2B5EF4-FFF2-40B4-BE49-F238E27FC236}">
                <a16:creationId xmlns:a16="http://schemas.microsoft.com/office/drawing/2014/main" id="{3F760623-CC3C-45B4-BEF9-0F156B9A105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2"/>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p:nvSpPr>
          <p:cNvPr id="21" name="Rectangle: Rounded Corners 20">
            <a:extLst>
              <a:ext uri="{FF2B5EF4-FFF2-40B4-BE49-F238E27FC236}">
                <a16:creationId xmlns:a16="http://schemas.microsoft.com/office/drawing/2014/main" id="{8A84594C-5DF5-4397-80D6-6282DA0122B4}"/>
              </a:ext>
            </a:extLst>
          </p:cNvPr>
          <p:cNvSpPr/>
          <p:nvPr/>
        </p:nvSpPr>
        <p:spPr>
          <a:xfrm>
            <a:off x="346183" y="552450"/>
            <a:ext cx="4404237" cy="5943600"/>
          </a:xfrm>
          <a:prstGeom prst="roundRect">
            <a:avLst/>
          </a:prstGeom>
          <a:solidFill>
            <a:schemeClr val="bg1"/>
          </a:solidFill>
          <a:ln w="38100">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3" name="Title 3">
            <a:extLst>
              <a:ext uri="{FF2B5EF4-FFF2-40B4-BE49-F238E27FC236}">
                <a16:creationId xmlns:a16="http://schemas.microsoft.com/office/drawing/2014/main" id="{EA19AAA1-574F-4DCA-95ED-E3416EA49158}"/>
              </a:ext>
            </a:extLst>
          </p:cNvPr>
          <p:cNvSpPr txBox="1">
            <a:spLocks/>
          </p:cNvSpPr>
          <p:nvPr/>
        </p:nvSpPr>
        <p:spPr>
          <a:xfrm>
            <a:off x="685544" y="997299"/>
            <a:ext cx="3624601" cy="136308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200" kern="1200">
                <a:solidFill>
                  <a:srgbClr val="FF6600"/>
                </a:solidFill>
                <a:latin typeface="Arial Rounded MT Bold" panose="020F0704030504030204" pitchFamily="34" charset="0"/>
                <a:ea typeface="+mj-ea"/>
                <a:cs typeface="+mj-cs"/>
              </a:defRPr>
            </a:lvl1pPr>
          </a:lstStyle>
          <a:p>
            <a:r>
              <a:rPr lang="en-US" sz="3000" dirty="0">
                <a:latin typeface="Lexend Deca Medium" pitchFamily="2" charset="77"/>
              </a:rPr>
              <a:t>Presenting </a:t>
            </a:r>
            <a:br>
              <a:rPr lang="en-US" sz="3000" dirty="0">
                <a:latin typeface="Lexend Deca Medium" pitchFamily="2" charset="77"/>
              </a:rPr>
            </a:br>
            <a:r>
              <a:rPr lang="en-US" sz="3000" dirty="0">
                <a:latin typeface="Lexend Deca Medium" pitchFamily="2" charset="77"/>
              </a:rPr>
              <a:t>Your Research</a:t>
            </a:r>
          </a:p>
        </p:txBody>
      </p:sp>
      <p:cxnSp>
        <p:nvCxnSpPr>
          <p:cNvPr id="24" name="Straight Connector 23">
            <a:extLst>
              <a:ext uri="{FF2B5EF4-FFF2-40B4-BE49-F238E27FC236}">
                <a16:creationId xmlns:a16="http://schemas.microsoft.com/office/drawing/2014/main" id="{A11ADB16-BE21-4E18-9FA4-B75D62F1C3BE}"/>
              </a:ext>
            </a:extLst>
          </p:cNvPr>
          <p:cNvCxnSpPr/>
          <p:nvPr/>
        </p:nvCxnSpPr>
        <p:spPr>
          <a:xfrm>
            <a:off x="815038" y="2360379"/>
            <a:ext cx="3188569" cy="0"/>
          </a:xfrm>
          <a:prstGeom prst="line">
            <a:avLst/>
          </a:prstGeom>
          <a:ln w="190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34FF4858-263B-4973-A105-F2B5E9FD7CC7}"/>
              </a:ext>
            </a:extLst>
          </p:cNvPr>
          <p:cNvSpPr>
            <a:spLocks noGrp="1"/>
          </p:cNvSpPr>
          <p:nvPr>
            <p:ph idx="1"/>
          </p:nvPr>
        </p:nvSpPr>
        <p:spPr>
          <a:xfrm>
            <a:off x="869365" y="2613840"/>
            <a:ext cx="3440780" cy="3664351"/>
          </a:xfrm>
        </p:spPr>
        <p:txBody>
          <a:bodyPr>
            <a:normAutofit/>
          </a:bodyPr>
          <a:lstStyle/>
          <a:p>
            <a:pPr marL="0" indent="0">
              <a:lnSpc>
                <a:spcPct val="125000"/>
              </a:lnSpc>
              <a:spcBef>
                <a:spcPts val="2400"/>
              </a:spcBef>
              <a:buNone/>
            </a:pPr>
            <a:r>
              <a:rPr lang="en-US" dirty="0">
                <a:latin typeface="Lexend Deca Light" pitchFamily="2" charset="77"/>
              </a:rPr>
              <a:t>Your team now has two minutes to summarize your findings and  present them to the class.</a:t>
            </a:r>
            <a:endParaRPr lang="en-CA" dirty="0">
              <a:latin typeface="Lexend Deca Light" pitchFamily="2" charset="77"/>
            </a:endParaRPr>
          </a:p>
        </p:txBody>
      </p:sp>
    </p:spTree>
    <p:extLst>
      <p:ext uri="{BB962C8B-B14F-4D97-AF65-F5344CB8AC3E}">
        <p14:creationId xmlns:p14="http://schemas.microsoft.com/office/powerpoint/2010/main" val="3019903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65F98-7783-BF7E-5D1F-DFC4F4B919FF}"/>
              </a:ext>
            </a:extLst>
          </p:cNvPr>
          <p:cNvSpPr>
            <a:spLocks noGrp="1"/>
          </p:cNvSpPr>
          <p:nvPr>
            <p:ph type="title"/>
          </p:nvPr>
        </p:nvSpPr>
        <p:spPr>
          <a:xfrm>
            <a:off x="980388" y="777711"/>
            <a:ext cx="5938887" cy="778208"/>
          </a:xfrm>
        </p:spPr>
        <p:txBody>
          <a:bodyPr/>
          <a:lstStyle/>
          <a:p>
            <a:r>
              <a:rPr lang="en-US" dirty="0">
                <a:latin typeface="Lexend Deca Medium" pitchFamily="2" charset="77"/>
              </a:rPr>
              <a:t>Expectations</a:t>
            </a:r>
          </a:p>
        </p:txBody>
      </p:sp>
      <p:sp>
        <p:nvSpPr>
          <p:cNvPr id="3" name="Content Placeholder 2">
            <a:extLst>
              <a:ext uri="{FF2B5EF4-FFF2-40B4-BE49-F238E27FC236}">
                <a16:creationId xmlns:a16="http://schemas.microsoft.com/office/drawing/2014/main" id="{D4A26513-A50C-3EF6-74FC-1156B797A162}"/>
              </a:ext>
            </a:extLst>
          </p:cNvPr>
          <p:cNvSpPr>
            <a:spLocks noGrp="1"/>
          </p:cNvSpPr>
          <p:nvPr>
            <p:ph idx="1"/>
          </p:nvPr>
        </p:nvSpPr>
        <p:spPr>
          <a:xfrm>
            <a:off x="980388" y="1928813"/>
            <a:ext cx="7418895" cy="4151476"/>
          </a:xfrm>
        </p:spPr>
        <p:txBody>
          <a:bodyPr>
            <a:normAutofit lnSpcReduction="10000"/>
          </a:bodyPr>
          <a:lstStyle/>
          <a:p>
            <a:pPr marL="0" indent="0">
              <a:buNone/>
            </a:pPr>
            <a:r>
              <a:rPr lang="en-CA" sz="1600" b="1" dirty="0">
                <a:effectLst/>
                <a:latin typeface="Lexend Deca Light" pitchFamily="2" charset="77"/>
                <a:ea typeface="Calibri" panose="020F0502020204030204" pitchFamily="34" charset="0"/>
              </a:rPr>
              <a:t>Life Systems</a:t>
            </a:r>
          </a:p>
          <a:p>
            <a:r>
              <a:rPr lang="en-CA" sz="1600" dirty="0">
                <a:solidFill>
                  <a:srgbClr val="000000"/>
                </a:solidFill>
                <a:effectLst/>
                <a:latin typeface="Lexend Deca Light" pitchFamily="2" charset="77"/>
                <a:ea typeface="Calibri" panose="020F0502020204030204" pitchFamily="34" charset="0"/>
              </a:rPr>
              <a:t>B2.2 Identify different parts of plants, including the root, stem, flower, stamen, pistil, leaf, seed, cone, and fruit, and describe how each part contributes to plants’ survival within their environment </a:t>
            </a:r>
            <a:endParaRPr lang="en-CA" sz="1600" dirty="0">
              <a:effectLst/>
              <a:latin typeface="Lexend Deca Light" pitchFamily="2" charset="77"/>
              <a:ea typeface="Calibri" panose="020F0502020204030204" pitchFamily="34" charset="0"/>
            </a:endParaRPr>
          </a:p>
          <a:p>
            <a:r>
              <a:rPr lang="en-CA" sz="1600" dirty="0">
                <a:solidFill>
                  <a:srgbClr val="000000"/>
                </a:solidFill>
                <a:effectLst/>
                <a:highlight>
                  <a:srgbClr val="FFFFFF"/>
                </a:highlight>
                <a:latin typeface="Lexend Deca Light" pitchFamily="2" charset="77"/>
                <a:ea typeface="Times New Roman" panose="02020603050405020304" pitchFamily="18" charset="0"/>
              </a:rPr>
              <a:t>B2.3 Describe changes that different plants undergo in their life cycles</a:t>
            </a:r>
            <a:endParaRPr lang="en-CA" sz="1600" dirty="0">
              <a:effectLst/>
              <a:latin typeface="Lexend Deca Light" pitchFamily="2" charset="77"/>
              <a:ea typeface="Calibri" panose="020F0502020204030204" pitchFamily="34" charset="0"/>
            </a:endParaRPr>
          </a:p>
          <a:p>
            <a:r>
              <a:rPr lang="en-CA" sz="1600" dirty="0">
                <a:solidFill>
                  <a:srgbClr val="000000"/>
                </a:solidFill>
                <a:effectLst/>
                <a:highlight>
                  <a:srgbClr val="FFFFFF"/>
                </a:highlight>
                <a:latin typeface="Lexend Deca Light" pitchFamily="2" charset="77"/>
                <a:ea typeface="Times New Roman" panose="02020603050405020304" pitchFamily="18" charset="0"/>
              </a:rPr>
              <a:t>B2.4 Describe ways in which a variety of plants adapt and/or react to their environment and to changes in their environment</a:t>
            </a:r>
          </a:p>
          <a:p>
            <a:pPr marL="0" indent="0">
              <a:buNone/>
            </a:pPr>
            <a:endParaRPr lang="en-CA" sz="1600" dirty="0">
              <a:solidFill>
                <a:srgbClr val="000000"/>
              </a:solidFill>
              <a:effectLst/>
              <a:highlight>
                <a:srgbClr val="FFFFFF"/>
              </a:highlight>
              <a:latin typeface="Lexend Deca Light" pitchFamily="2" charset="77"/>
              <a:ea typeface="Times New Roman" panose="02020603050405020304" pitchFamily="18" charset="0"/>
            </a:endParaRPr>
          </a:p>
          <a:p>
            <a:pPr marL="0" indent="0">
              <a:lnSpc>
                <a:spcPct val="100000"/>
              </a:lnSpc>
              <a:spcBef>
                <a:spcPts val="0"/>
              </a:spcBef>
              <a:spcAft>
                <a:spcPts val="800"/>
              </a:spcAft>
              <a:buNone/>
            </a:pPr>
            <a:r>
              <a:rPr lang="en-CA" sz="1600" b="1" kern="100" dirty="0">
                <a:effectLst/>
                <a:latin typeface="Lexend Deca Light" pitchFamily="2" charset="77"/>
                <a:ea typeface="Calibri" panose="020F0502020204030204" pitchFamily="34" charset="0"/>
                <a:cs typeface="Times New Roman" panose="02020603050405020304" pitchFamily="18" charset="0"/>
              </a:rPr>
              <a:t>Language</a:t>
            </a:r>
            <a:r>
              <a:rPr lang="en-CA" sz="1600" kern="100" dirty="0">
                <a:effectLst/>
                <a:latin typeface="Lexend Deca Light" pitchFamily="2" charset="77"/>
                <a:ea typeface="Calibri" panose="020F0502020204030204" pitchFamily="34" charset="0"/>
                <a:cs typeface="Times New Roman" panose="02020603050405020304" pitchFamily="18" charset="0"/>
              </a:rPr>
              <a:t> </a:t>
            </a:r>
          </a:p>
          <a:p>
            <a:pPr marL="342900" lvl="0" indent="-342900">
              <a:lnSpc>
                <a:spcPct val="100000"/>
              </a:lnSpc>
              <a:spcBef>
                <a:spcPts val="0"/>
              </a:spcBef>
              <a:buFont typeface="Symbol" panose="05050102010706020507" pitchFamily="18" charset="2"/>
              <a:buChar char=""/>
            </a:pPr>
            <a:r>
              <a:rPr lang="en-CA" sz="1600" dirty="0">
                <a:solidFill>
                  <a:srgbClr val="000000"/>
                </a:solidFill>
                <a:effectLst/>
                <a:latin typeface="Lexend Deca Light" pitchFamily="2" charset="77"/>
                <a:ea typeface="Calibri" panose="020F0502020204030204" pitchFamily="34" charset="0"/>
                <a:cs typeface="Times New Roman" panose="02020603050405020304" pitchFamily="18" charset="0"/>
              </a:rPr>
              <a:t>Communicate orally in a clear, coherent manner, presenting ideas, opinions, and information in a logical sequence.  </a:t>
            </a:r>
            <a:r>
              <a:rPr lang="en-CA" sz="1600" i="1" dirty="0">
                <a:solidFill>
                  <a:srgbClr val="000000"/>
                </a:solidFill>
                <a:effectLst/>
                <a:latin typeface="Lexend Deca Light" pitchFamily="2" charset="77"/>
                <a:ea typeface="Calibri" panose="020F0502020204030204" pitchFamily="34" charset="0"/>
                <a:cs typeface="Times New Roman" panose="02020603050405020304" pitchFamily="18" charset="0"/>
              </a:rPr>
              <a:t>Refer to speaking notes below for specific expectations.</a:t>
            </a:r>
          </a:p>
          <a:p>
            <a:pPr marL="0" lvl="0" indent="0">
              <a:lnSpc>
                <a:spcPct val="100000"/>
              </a:lnSpc>
              <a:spcBef>
                <a:spcPts val="0"/>
              </a:spcBef>
              <a:buNone/>
            </a:pPr>
            <a:endParaRPr lang="en-CA" sz="1600" i="1" dirty="0">
              <a:effectLst/>
              <a:latin typeface="Lexend Deca Light" pitchFamily="2" charset="77"/>
              <a:ea typeface="Calibri" panose="020F0502020204030204" pitchFamily="34" charset="0"/>
              <a:cs typeface="Times New Roman" panose="02020603050405020304" pitchFamily="18" charset="0"/>
            </a:endParaRPr>
          </a:p>
          <a:p>
            <a:pPr marL="0" lvl="0" indent="0">
              <a:lnSpc>
                <a:spcPct val="100000"/>
              </a:lnSpc>
              <a:spcBef>
                <a:spcPts val="0"/>
              </a:spcBef>
              <a:buNone/>
            </a:pPr>
            <a:r>
              <a:rPr lang="en-CA" sz="1600" b="1" dirty="0">
                <a:effectLst/>
                <a:latin typeface="Lexend Deca Light" pitchFamily="2" charset="77"/>
                <a:ea typeface="Calibri" panose="020F0502020204030204" pitchFamily="34" charset="0"/>
                <a:cs typeface="Times New Roman" panose="02020603050405020304" pitchFamily="18" charset="0"/>
              </a:rPr>
              <a:t>Agriculture/Agri-Food Themes</a:t>
            </a:r>
          </a:p>
          <a:p>
            <a:pPr lvl="0">
              <a:lnSpc>
                <a:spcPct val="100000"/>
              </a:lnSpc>
              <a:spcBef>
                <a:spcPts val="0"/>
              </a:spcBef>
            </a:pPr>
            <a:r>
              <a:rPr lang="en-CA" sz="1600" dirty="0">
                <a:effectLst/>
                <a:latin typeface="Lexend Deca Light" pitchFamily="2" charset="77"/>
                <a:ea typeface="Calibri" panose="020F0502020204030204" pitchFamily="34" charset="0"/>
                <a:cs typeface="Times New Roman" panose="02020603050405020304" pitchFamily="18" charset="0"/>
              </a:rPr>
              <a:t>Identify and describe the parts of plants and describe the changes during their life cycles</a:t>
            </a:r>
          </a:p>
        </p:txBody>
      </p:sp>
    </p:spTree>
    <p:extLst>
      <p:ext uri="{BB962C8B-B14F-4D97-AF65-F5344CB8AC3E}">
        <p14:creationId xmlns:p14="http://schemas.microsoft.com/office/powerpoint/2010/main" val="3588711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8647AE-EC0F-4FF6-8298-3F9A66EA4796}"/>
              </a:ext>
            </a:extLst>
          </p:cNvPr>
          <p:cNvSpPr>
            <a:spLocks noGrp="1"/>
          </p:cNvSpPr>
          <p:nvPr>
            <p:ph idx="1"/>
          </p:nvPr>
        </p:nvSpPr>
        <p:spPr/>
        <p:txBody>
          <a:bodyPr>
            <a:normAutofit fontScale="85000" lnSpcReduction="20000"/>
          </a:bodyPr>
          <a:lstStyle/>
          <a:p>
            <a:r>
              <a:rPr lang="en-US" dirty="0">
                <a:latin typeface="Lexend Deca Medium" pitchFamily="2" charset="77"/>
              </a:rPr>
              <a:t>Stage 3</a:t>
            </a:r>
          </a:p>
          <a:p>
            <a:r>
              <a:rPr lang="en-US" dirty="0">
                <a:latin typeface="Lexend Deca Medium" pitchFamily="2" charset="77"/>
              </a:rPr>
              <a:t>Lesson 2: Parts of a Plant</a:t>
            </a:r>
            <a:endParaRPr lang="en-CA" dirty="0">
              <a:latin typeface="Lexend Deca Medium" pitchFamily="2" charset="77"/>
            </a:endParaRPr>
          </a:p>
        </p:txBody>
      </p:sp>
      <p:sp>
        <p:nvSpPr>
          <p:cNvPr id="6" name="Rectangle 5">
            <a:extLst>
              <a:ext uri="{FF2B5EF4-FFF2-40B4-BE49-F238E27FC236}">
                <a16:creationId xmlns:a16="http://schemas.microsoft.com/office/drawing/2014/main" id="{4C093210-1EC5-19D2-D7B1-CD4EEC8EA8B9}"/>
              </a:ext>
            </a:extLst>
          </p:cNvPr>
          <p:cNvSpPr/>
          <p:nvPr/>
        </p:nvSpPr>
        <p:spPr>
          <a:xfrm>
            <a:off x="0" y="6244885"/>
            <a:ext cx="9144000" cy="345440"/>
          </a:xfrm>
          <a:prstGeom prst="rect">
            <a:avLst/>
          </a:prstGeom>
          <a:solidFill>
            <a:srgbClr val="95492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Content Placeholder 2">
            <a:extLst>
              <a:ext uri="{FF2B5EF4-FFF2-40B4-BE49-F238E27FC236}">
                <a16:creationId xmlns:a16="http://schemas.microsoft.com/office/drawing/2014/main" id="{1AA2577B-D655-0F26-EEFF-9BF1810B2931}"/>
              </a:ext>
            </a:extLst>
          </p:cNvPr>
          <p:cNvSpPr txBox="1">
            <a:spLocks/>
          </p:cNvSpPr>
          <p:nvPr/>
        </p:nvSpPr>
        <p:spPr>
          <a:xfrm>
            <a:off x="685801" y="6032945"/>
            <a:ext cx="8175170" cy="627080"/>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A" sz="1100" dirty="0">
              <a:solidFill>
                <a:srgbClr val="000000"/>
              </a:solidFill>
              <a:latin typeface="IIKLH K+ Arial MT"/>
            </a:endParaRPr>
          </a:p>
          <a:p>
            <a:r>
              <a:rPr lang="en-US" sz="1100" dirty="0">
                <a:solidFill>
                  <a:schemeClr val="bg1"/>
                </a:solidFill>
                <a:latin typeface="IIKLH K+ Arial MT"/>
              </a:rPr>
              <a:t>© The National Farmers’ Union of England and Wales - All rights reserved. These resources may be reproduced for educational use only.</a:t>
            </a:r>
            <a:endParaRPr lang="en-CA" sz="1050" dirty="0">
              <a:solidFill>
                <a:schemeClr val="bg1"/>
              </a:solidFill>
            </a:endParaRPr>
          </a:p>
          <a:p>
            <a:endParaRPr lang="en-CA" sz="1100" dirty="0"/>
          </a:p>
        </p:txBody>
      </p:sp>
    </p:spTree>
    <p:extLst>
      <p:ext uri="{BB962C8B-B14F-4D97-AF65-F5344CB8AC3E}">
        <p14:creationId xmlns:p14="http://schemas.microsoft.com/office/powerpoint/2010/main" val="1789958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DA110-8075-4B96-AA4F-F5B9C77F6EE0}"/>
              </a:ext>
            </a:extLst>
          </p:cNvPr>
          <p:cNvSpPr>
            <a:spLocks noGrp="1"/>
          </p:cNvSpPr>
          <p:nvPr>
            <p:ph type="title"/>
          </p:nvPr>
        </p:nvSpPr>
        <p:spPr>
          <a:xfrm>
            <a:off x="1070717" y="767844"/>
            <a:ext cx="5938887" cy="786547"/>
          </a:xfrm>
        </p:spPr>
        <p:txBody>
          <a:bodyPr/>
          <a:lstStyle/>
          <a:p>
            <a:r>
              <a:rPr lang="en-US" dirty="0">
                <a:latin typeface="Lexend Deca Medium" pitchFamily="2" charset="77"/>
              </a:rPr>
              <a:t>Learning Goals</a:t>
            </a:r>
            <a:endParaRPr lang="en-CA" dirty="0">
              <a:latin typeface="Lexend Deca Medium" pitchFamily="2" charset="77"/>
            </a:endParaRPr>
          </a:p>
        </p:txBody>
      </p:sp>
      <p:sp>
        <p:nvSpPr>
          <p:cNvPr id="3" name="Content Placeholder 2">
            <a:extLst>
              <a:ext uri="{FF2B5EF4-FFF2-40B4-BE49-F238E27FC236}">
                <a16:creationId xmlns:a16="http://schemas.microsoft.com/office/drawing/2014/main" id="{56B0F822-BDF1-49A4-9AB8-F82594FFB5D0}"/>
              </a:ext>
            </a:extLst>
          </p:cNvPr>
          <p:cNvSpPr>
            <a:spLocks noGrp="1"/>
          </p:cNvSpPr>
          <p:nvPr>
            <p:ph idx="1"/>
          </p:nvPr>
        </p:nvSpPr>
        <p:spPr>
          <a:xfrm>
            <a:off x="1070718" y="1326526"/>
            <a:ext cx="6444508" cy="4774971"/>
          </a:xfrm>
        </p:spPr>
        <p:txBody>
          <a:bodyPr>
            <a:normAutofit/>
          </a:bodyPr>
          <a:lstStyle/>
          <a:p>
            <a:pPr marL="0" indent="0">
              <a:lnSpc>
                <a:spcPct val="100000"/>
              </a:lnSpc>
              <a:spcBef>
                <a:spcPts val="2400"/>
              </a:spcBef>
              <a:buNone/>
            </a:pPr>
            <a:endParaRPr lang="en-US" sz="2000" dirty="0">
              <a:latin typeface="Lexend Deca Light" pitchFamily="2" charset="77"/>
            </a:endParaRPr>
          </a:p>
          <a:p>
            <a:pPr>
              <a:lnSpc>
                <a:spcPct val="100000"/>
              </a:lnSpc>
              <a:spcBef>
                <a:spcPts val="2400"/>
              </a:spcBef>
            </a:pPr>
            <a:r>
              <a:rPr lang="en-US" sz="2000" kern="100" dirty="0">
                <a:effectLst/>
                <a:latin typeface="Lexend Deca Light" pitchFamily="2" charset="77"/>
                <a:ea typeface="Calibri" panose="020F0502020204030204" pitchFamily="34" charset="0"/>
                <a:cs typeface="Times New Roman" panose="02020603050405020304" pitchFamily="18" charset="0"/>
              </a:rPr>
              <a:t>Name the main parts of plants. Describe them.  </a:t>
            </a:r>
            <a:br>
              <a:rPr lang="en-US" sz="2000" kern="100" dirty="0">
                <a:effectLst/>
                <a:latin typeface="Lexend Deca Light" pitchFamily="2" charset="77"/>
                <a:ea typeface="Calibri" panose="020F0502020204030204" pitchFamily="34" charset="0"/>
                <a:cs typeface="Times New Roman" panose="02020603050405020304" pitchFamily="18" charset="0"/>
              </a:rPr>
            </a:br>
            <a:r>
              <a:rPr lang="en-US" sz="2000" kern="100" dirty="0">
                <a:effectLst/>
                <a:latin typeface="Lexend Deca Light" pitchFamily="2" charset="77"/>
                <a:ea typeface="Calibri" panose="020F0502020204030204" pitchFamily="34" charset="0"/>
                <a:cs typeface="Times New Roman" panose="02020603050405020304" pitchFamily="18" charset="0"/>
              </a:rPr>
              <a:t>(Hint! R</a:t>
            </a:r>
            <a:r>
              <a:rPr lang="en-US" sz="2000" dirty="0">
                <a:latin typeface="Lexend Deca Light" pitchFamily="2" charset="77"/>
              </a:rPr>
              <a:t>oot, stem, flower, stamen, pistil, leaf, seed, and fruit).</a:t>
            </a:r>
            <a:endParaRPr lang="en-CA" sz="2000" kern="100" dirty="0">
              <a:effectLst/>
              <a:latin typeface="Lexend Deca Light" pitchFamily="2" charset="77"/>
              <a:ea typeface="Calibri" panose="020F0502020204030204" pitchFamily="34" charset="0"/>
              <a:cs typeface="Times New Roman" panose="02020603050405020304" pitchFamily="18" charset="0"/>
            </a:endParaRPr>
          </a:p>
          <a:p>
            <a:pPr>
              <a:lnSpc>
                <a:spcPct val="100000"/>
              </a:lnSpc>
              <a:spcBef>
                <a:spcPts val="2400"/>
              </a:spcBef>
            </a:pPr>
            <a:r>
              <a:rPr lang="en-US" sz="2000" dirty="0">
                <a:latin typeface="Lexend Deca Light" pitchFamily="2" charset="77"/>
              </a:rPr>
              <a:t>Tell how each part helps the plant live.</a:t>
            </a:r>
            <a:endParaRPr lang="en-CA" sz="2000" dirty="0">
              <a:latin typeface="Lexend Deca Light" pitchFamily="2" charset="77"/>
            </a:endParaRPr>
          </a:p>
          <a:p>
            <a:pPr marL="0" indent="0">
              <a:lnSpc>
                <a:spcPct val="100000"/>
              </a:lnSpc>
              <a:spcBef>
                <a:spcPts val="2400"/>
              </a:spcBef>
              <a:buNone/>
            </a:pPr>
            <a:endParaRPr lang="en-US" sz="2000" dirty="0">
              <a:latin typeface="Lexend Deca Light" pitchFamily="2" charset="77"/>
            </a:endParaRPr>
          </a:p>
        </p:txBody>
      </p:sp>
      <p:pic>
        <p:nvPicPr>
          <p:cNvPr id="5" name="Picture 4" descr="A picture containing text, sign, vector graphics&#10;&#10;Description automatically generated">
            <a:extLst>
              <a:ext uri="{FF2B5EF4-FFF2-40B4-BE49-F238E27FC236}">
                <a16:creationId xmlns:a16="http://schemas.microsoft.com/office/drawing/2014/main" id="{72F22970-8735-471F-A6E0-5DFAF71DCC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5555374">
            <a:off x="6821337" y="4420266"/>
            <a:ext cx="1946162" cy="1942021"/>
          </a:xfrm>
          <a:prstGeom prst="rect">
            <a:avLst/>
          </a:prstGeom>
        </p:spPr>
      </p:pic>
    </p:spTree>
    <p:extLst>
      <p:ext uri="{BB962C8B-B14F-4D97-AF65-F5344CB8AC3E}">
        <p14:creationId xmlns:p14="http://schemas.microsoft.com/office/powerpoint/2010/main" val="3599352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1166812" y="1489631"/>
            <a:ext cx="7181851" cy="4018994"/>
          </a:xfrm>
        </p:spPr>
        <p:txBody>
          <a:bodyPr>
            <a:normAutofit/>
          </a:bodyPr>
          <a:lstStyle/>
          <a:p>
            <a:pPr marL="0" lvl="0" indent="0">
              <a:lnSpc>
                <a:spcPct val="107000"/>
              </a:lnSpc>
              <a:spcAft>
                <a:spcPts val="800"/>
              </a:spcAft>
              <a:buNone/>
              <a:tabLst>
                <a:tab pos="457200" algn="l"/>
              </a:tabLst>
            </a:pPr>
            <a:r>
              <a:rPr lang="en-US" sz="2400" kern="100" dirty="0">
                <a:effectLst/>
                <a:latin typeface="Lexend Deca Light" pitchFamily="2" charset="77"/>
                <a:ea typeface="Calibri" panose="020F0502020204030204" pitchFamily="34" charset="0"/>
                <a:cs typeface="Times New Roman" panose="02020603050405020304" pitchFamily="18" charset="0"/>
              </a:rPr>
              <a:t>What do we already know about plants?  </a:t>
            </a:r>
            <a:br>
              <a:rPr lang="en-US" sz="2400" kern="100" dirty="0">
                <a:effectLst/>
                <a:latin typeface="Lexend Deca Light" pitchFamily="2" charset="77"/>
                <a:ea typeface="Calibri" panose="020F0502020204030204" pitchFamily="34" charset="0"/>
                <a:cs typeface="Times New Roman" panose="02020603050405020304" pitchFamily="18" charset="0"/>
              </a:rPr>
            </a:br>
            <a:r>
              <a:rPr lang="en-US" sz="2400" kern="100" dirty="0">
                <a:effectLst/>
                <a:latin typeface="Lexend Deca Light" pitchFamily="2" charset="77"/>
                <a:ea typeface="Calibri" panose="020F0502020204030204" pitchFamily="34" charset="0"/>
                <a:cs typeface="Times New Roman" panose="02020603050405020304" pitchFamily="18" charset="0"/>
              </a:rPr>
              <a:t>Let’s do a </a:t>
            </a:r>
            <a:r>
              <a:rPr lang="en-US" sz="2400" b="1" kern="100" dirty="0">
                <a:solidFill>
                  <a:schemeClr val="accent2"/>
                </a:solidFill>
                <a:effectLst/>
                <a:latin typeface="Lexend Deca Black" pitchFamily="2" charset="77"/>
                <a:ea typeface="Calibri" panose="020F0502020204030204" pitchFamily="34" charset="0"/>
                <a:cs typeface="Times New Roman" panose="02020603050405020304" pitchFamily="18" charset="0"/>
              </a:rPr>
              <a:t>VERTICAL RELAY</a:t>
            </a:r>
            <a:r>
              <a:rPr lang="en-US" sz="2400" b="1" kern="100" dirty="0">
                <a:effectLst/>
                <a:latin typeface="Lexend Deca Black" pitchFamily="2" charset="77"/>
                <a:ea typeface="Calibri" panose="020F0502020204030204" pitchFamily="34" charset="0"/>
                <a:cs typeface="Times New Roman" panose="02020603050405020304" pitchFamily="18" charset="0"/>
              </a:rPr>
              <a:t>!</a:t>
            </a:r>
          </a:p>
          <a:p>
            <a:pPr marL="0" lvl="0" indent="0">
              <a:lnSpc>
                <a:spcPct val="107000"/>
              </a:lnSpc>
              <a:spcAft>
                <a:spcPts val="800"/>
              </a:spcAft>
              <a:buNone/>
              <a:tabLst>
                <a:tab pos="457200" algn="l"/>
              </a:tabLst>
            </a:pPr>
            <a:endParaRPr lang="en-CA" sz="2400" kern="100" dirty="0">
              <a:solidFill>
                <a:schemeClr val="accent2"/>
              </a:solidFill>
              <a:effectLst/>
              <a:latin typeface="Lexend Deca Light" pitchFamily="2" charset="77"/>
              <a:ea typeface="Calibri" panose="020F0502020204030204" pitchFamily="34" charset="0"/>
              <a:cs typeface="Times New Roman" panose="02020603050405020304" pitchFamily="18" charset="0"/>
            </a:endParaRPr>
          </a:p>
          <a:p>
            <a:pPr marL="0" indent="0">
              <a:lnSpc>
                <a:spcPct val="150000"/>
              </a:lnSpc>
              <a:spcBef>
                <a:spcPts val="2400"/>
              </a:spcBef>
              <a:buNone/>
            </a:pPr>
            <a:endParaRPr lang="en-CA" sz="2400" dirty="0">
              <a:latin typeface="Lexend Deca Light" pitchFamily="2" charset="77"/>
            </a:endParaRPr>
          </a:p>
        </p:txBody>
      </p:sp>
      <p:sp>
        <p:nvSpPr>
          <p:cNvPr id="4" name="Title 3">
            <a:extLst>
              <a:ext uri="{FF2B5EF4-FFF2-40B4-BE49-F238E27FC236}">
                <a16:creationId xmlns:a16="http://schemas.microsoft.com/office/drawing/2014/main" id="{D024FCC5-6149-459D-AFB5-501D52AEC423}"/>
              </a:ext>
            </a:extLst>
          </p:cNvPr>
          <p:cNvSpPr>
            <a:spLocks noGrp="1"/>
          </p:cNvSpPr>
          <p:nvPr>
            <p:ph type="title"/>
          </p:nvPr>
        </p:nvSpPr>
        <p:spPr>
          <a:xfrm>
            <a:off x="1166812" y="706258"/>
            <a:ext cx="5938396" cy="783373"/>
          </a:xfrm>
        </p:spPr>
        <p:txBody>
          <a:bodyPr/>
          <a:lstStyle/>
          <a:p>
            <a:r>
              <a:rPr lang="en-US" dirty="0">
                <a:latin typeface="Lexend Deca Medium" pitchFamily="2" charset="77"/>
              </a:rPr>
              <a:t>Minds ON! </a:t>
            </a:r>
            <a:endParaRPr lang="en-CA" dirty="0">
              <a:latin typeface="Lexend Deca Medium" pitchFamily="2" charset="77"/>
            </a:endParaRPr>
          </a:p>
        </p:txBody>
      </p:sp>
      <p:pic>
        <p:nvPicPr>
          <p:cNvPr id="6" name="Picture 5">
            <a:extLst>
              <a:ext uri="{FF2B5EF4-FFF2-40B4-BE49-F238E27FC236}">
                <a16:creationId xmlns:a16="http://schemas.microsoft.com/office/drawing/2014/main" id="{81BD875B-BC6F-3740-1338-0926A98A0772}"/>
              </a:ext>
            </a:extLst>
          </p:cNvPr>
          <p:cNvPicPr>
            <a:picLocks noChangeAspect="1"/>
          </p:cNvPicPr>
          <p:nvPr/>
        </p:nvPicPr>
        <p:blipFill>
          <a:blip r:embed="rId3"/>
          <a:stretch>
            <a:fillRect/>
          </a:stretch>
        </p:blipFill>
        <p:spPr>
          <a:xfrm>
            <a:off x="2801257" y="2273004"/>
            <a:ext cx="3357758" cy="4345334"/>
          </a:xfrm>
          <a:prstGeom prst="rect">
            <a:avLst/>
          </a:prstGeom>
        </p:spPr>
      </p:pic>
    </p:spTree>
    <p:extLst>
      <p:ext uri="{BB962C8B-B14F-4D97-AF65-F5344CB8AC3E}">
        <p14:creationId xmlns:p14="http://schemas.microsoft.com/office/powerpoint/2010/main" val="2281167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6F4C21C-80DB-E03F-2373-7FB09D03378D}"/>
              </a:ext>
            </a:extLst>
          </p:cNvPr>
          <p:cNvPicPr>
            <a:picLocks noChangeAspect="1"/>
          </p:cNvPicPr>
          <p:nvPr/>
        </p:nvPicPr>
        <p:blipFill>
          <a:blip r:embed="rId3"/>
          <a:stretch>
            <a:fillRect/>
          </a:stretch>
        </p:blipFill>
        <p:spPr>
          <a:xfrm>
            <a:off x="3048763" y="266924"/>
            <a:ext cx="5031513" cy="6511369"/>
          </a:xfrm>
          <a:prstGeom prst="rect">
            <a:avLst/>
          </a:prstGeom>
        </p:spPr>
      </p:pic>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1044068" y="2492375"/>
            <a:ext cx="2560898" cy="4018994"/>
          </a:xfrm>
        </p:spPr>
        <p:txBody>
          <a:bodyPr>
            <a:normAutofit/>
          </a:bodyPr>
          <a:lstStyle/>
          <a:p>
            <a:pPr marL="0" indent="0">
              <a:lnSpc>
                <a:spcPct val="100000"/>
              </a:lnSpc>
              <a:spcBef>
                <a:spcPts val="600"/>
              </a:spcBef>
              <a:buNone/>
            </a:pPr>
            <a:r>
              <a:rPr lang="en-US" sz="2400" dirty="0">
                <a:latin typeface="Lexend Deca Light" pitchFamily="2" charset="77"/>
              </a:rPr>
              <a:t>How many parts did you label correctly?</a:t>
            </a:r>
          </a:p>
        </p:txBody>
      </p:sp>
      <p:sp>
        <p:nvSpPr>
          <p:cNvPr id="4" name="Title 3">
            <a:extLst>
              <a:ext uri="{FF2B5EF4-FFF2-40B4-BE49-F238E27FC236}">
                <a16:creationId xmlns:a16="http://schemas.microsoft.com/office/drawing/2014/main" id="{D024FCC5-6149-459D-AFB5-501D52AEC423}"/>
              </a:ext>
            </a:extLst>
          </p:cNvPr>
          <p:cNvSpPr>
            <a:spLocks noGrp="1"/>
          </p:cNvSpPr>
          <p:nvPr>
            <p:ph type="title"/>
          </p:nvPr>
        </p:nvSpPr>
        <p:spPr>
          <a:xfrm>
            <a:off x="1091054" y="738207"/>
            <a:ext cx="5947921" cy="783373"/>
          </a:xfrm>
        </p:spPr>
        <p:txBody>
          <a:bodyPr/>
          <a:lstStyle/>
          <a:p>
            <a:r>
              <a:rPr lang="en-US" dirty="0">
                <a:latin typeface="Lexend Deca Medium" pitchFamily="2" charset="77"/>
              </a:rPr>
              <a:t>Minds ON!</a:t>
            </a:r>
            <a:endParaRPr lang="en-CA" dirty="0">
              <a:latin typeface="Lexend Deca Medium" pitchFamily="2" charset="77"/>
            </a:endParaRPr>
          </a:p>
        </p:txBody>
      </p:sp>
      <p:sp>
        <p:nvSpPr>
          <p:cNvPr id="5" name="Content Placeholder 1">
            <a:extLst>
              <a:ext uri="{FF2B5EF4-FFF2-40B4-BE49-F238E27FC236}">
                <a16:creationId xmlns:a16="http://schemas.microsoft.com/office/drawing/2014/main" id="{77F9FEFE-3ADD-CACA-9B34-8EA66B827D28}"/>
              </a:ext>
            </a:extLst>
          </p:cNvPr>
          <p:cNvSpPr txBox="1">
            <a:spLocks/>
          </p:cNvSpPr>
          <p:nvPr/>
        </p:nvSpPr>
        <p:spPr>
          <a:xfrm>
            <a:off x="7158708" y="4344885"/>
            <a:ext cx="1217923" cy="393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Fruit</a:t>
            </a:r>
          </a:p>
        </p:txBody>
      </p:sp>
      <p:cxnSp>
        <p:nvCxnSpPr>
          <p:cNvPr id="6" name="Straight Arrow Connector 5">
            <a:extLst>
              <a:ext uri="{FF2B5EF4-FFF2-40B4-BE49-F238E27FC236}">
                <a16:creationId xmlns:a16="http://schemas.microsoft.com/office/drawing/2014/main" id="{0B4255D1-8611-3608-B550-4269EF1A7690}"/>
              </a:ext>
            </a:extLst>
          </p:cNvPr>
          <p:cNvCxnSpPr>
            <a:cxnSpLocks/>
          </p:cNvCxnSpPr>
          <p:nvPr/>
        </p:nvCxnSpPr>
        <p:spPr>
          <a:xfrm flipH="1" flipV="1">
            <a:off x="5660678" y="3666704"/>
            <a:ext cx="1490672" cy="723728"/>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cxnSp>
        <p:nvCxnSpPr>
          <p:cNvPr id="16" name="Straight Arrow Connector 15">
            <a:extLst>
              <a:ext uri="{FF2B5EF4-FFF2-40B4-BE49-F238E27FC236}">
                <a16:creationId xmlns:a16="http://schemas.microsoft.com/office/drawing/2014/main" id="{C6C2FA37-D537-38CF-D2CD-D8CB9FBEF102}"/>
              </a:ext>
            </a:extLst>
          </p:cNvPr>
          <p:cNvCxnSpPr>
            <a:cxnSpLocks/>
          </p:cNvCxnSpPr>
          <p:nvPr/>
        </p:nvCxnSpPr>
        <p:spPr>
          <a:xfrm flipH="1" flipV="1">
            <a:off x="5921298" y="5369078"/>
            <a:ext cx="457162" cy="265289"/>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21" name="Content Placeholder 1">
            <a:extLst>
              <a:ext uri="{FF2B5EF4-FFF2-40B4-BE49-F238E27FC236}">
                <a16:creationId xmlns:a16="http://schemas.microsoft.com/office/drawing/2014/main" id="{51982F7F-C0E1-4DCB-DF37-B0516B355815}"/>
              </a:ext>
            </a:extLst>
          </p:cNvPr>
          <p:cNvSpPr txBox="1">
            <a:spLocks/>
          </p:cNvSpPr>
          <p:nvPr/>
        </p:nvSpPr>
        <p:spPr>
          <a:xfrm>
            <a:off x="6110482" y="5684313"/>
            <a:ext cx="1217923" cy="393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Root</a:t>
            </a:r>
          </a:p>
        </p:txBody>
      </p:sp>
      <p:cxnSp>
        <p:nvCxnSpPr>
          <p:cNvPr id="22" name="Straight Arrow Connector 21">
            <a:extLst>
              <a:ext uri="{FF2B5EF4-FFF2-40B4-BE49-F238E27FC236}">
                <a16:creationId xmlns:a16="http://schemas.microsoft.com/office/drawing/2014/main" id="{CC94E3FB-6EF6-1694-0FA5-B7112AA7268E}"/>
              </a:ext>
            </a:extLst>
          </p:cNvPr>
          <p:cNvCxnSpPr>
            <a:cxnSpLocks/>
          </p:cNvCxnSpPr>
          <p:nvPr/>
        </p:nvCxnSpPr>
        <p:spPr>
          <a:xfrm flipH="1" flipV="1">
            <a:off x="5653320" y="4123438"/>
            <a:ext cx="496559" cy="245796"/>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27" name="Content Placeholder 1">
            <a:extLst>
              <a:ext uri="{FF2B5EF4-FFF2-40B4-BE49-F238E27FC236}">
                <a16:creationId xmlns:a16="http://schemas.microsoft.com/office/drawing/2014/main" id="{B72BF714-9ACC-6C81-BB5D-3D61ECBA92F4}"/>
              </a:ext>
            </a:extLst>
          </p:cNvPr>
          <p:cNvSpPr txBox="1">
            <a:spLocks/>
          </p:cNvSpPr>
          <p:nvPr/>
        </p:nvSpPr>
        <p:spPr>
          <a:xfrm>
            <a:off x="5906244" y="4424810"/>
            <a:ext cx="1217923" cy="393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Stem</a:t>
            </a:r>
          </a:p>
        </p:txBody>
      </p:sp>
      <p:cxnSp>
        <p:nvCxnSpPr>
          <p:cNvPr id="28" name="Straight Arrow Connector 27">
            <a:extLst>
              <a:ext uri="{FF2B5EF4-FFF2-40B4-BE49-F238E27FC236}">
                <a16:creationId xmlns:a16="http://schemas.microsoft.com/office/drawing/2014/main" id="{67A103A1-EFB1-2818-E6EC-C325864817D9}"/>
              </a:ext>
            </a:extLst>
          </p:cNvPr>
          <p:cNvCxnSpPr>
            <a:cxnSpLocks/>
          </p:cNvCxnSpPr>
          <p:nvPr/>
        </p:nvCxnSpPr>
        <p:spPr>
          <a:xfrm flipH="1" flipV="1">
            <a:off x="6654791" y="2853594"/>
            <a:ext cx="496559" cy="245796"/>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29" name="Content Placeholder 1">
            <a:extLst>
              <a:ext uri="{FF2B5EF4-FFF2-40B4-BE49-F238E27FC236}">
                <a16:creationId xmlns:a16="http://schemas.microsoft.com/office/drawing/2014/main" id="{28A4F12E-8F76-113B-B1CF-C8F3954F21B3}"/>
              </a:ext>
            </a:extLst>
          </p:cNvPr>
          <p:cNvSpPr txBox="1">
            <a:spLocks/>
          </p:cNvSpPr>
          <p:nvPr/>
        </p:nvSpPr>
        <p:spPr>
          <a:xfrm>
            <a:off x="7047666" y="3128631"/>
            <a:ext cx="1217923" cy="393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Leaf</a:t>
            </a:r>
          </a:p>
        </p:txBody>
      </p:sp>
      <p:cxnSp>
        <p:nvCxnSpPr>
          <p:cNvPr id="31" name="Straight Arrow Connector 30">
            <a:extLst>
              <a:ext uri="{FF2B5EF4-FFF2-40B4-BE49-F238E27FC236}">
                <a16:creationId xmlns:a16="http://schemas.microsoft.com/office/drawing/2014/main" id="{24E3334B-9823-2ED2-55EA-871D8C160022}"/>
              </a:ext>
            </a:extLst>
          </p:cNvPr>
          <p:cNvCxnSpPr>
            <a:cxnSpLocks/>
          </p:cNvCxnSpPr>
          <p:nvPr/>
        </p:nvCxnSpPr>
        <p:spPr>
          <a:xfrm flipH="1" flipV="1">
            <a:off x="5911355" y="1901146"/>
            <a:ext cx="1291512" cy="371001"/>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33" name="Content Placeholder 1">
            <a:extLst>
              <a:ext uri="{FF2B5EF4-FFF2-40B4-BE49-F238E27FC236}">
                <a16:creationId xmlns:a16="http://schemas.microsoft.com/office/drawing/2014/main" id="{6089BF50-683A-FDD4-71C4-DA52AB9669E4}"/>
              </a:ext>
            </a:extLst>
          </p:cNvPr>
          <p:cNvSpPr txBox="1">
            <a:spLocks/>
          </p:cNvSpPr>
          <p:nvPr/>
        </p:nvSpPr>
        <p:spPr>
          <a:xfrm>
            <a:off x="7119412" y="2301388"/>
            <a:ext cx="1217923" cy="393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Flower</a:t>
            </a:r>
          </a:p>
        </p:txBody>
      </p:sp>
      <p:cxnSp>
        <p:nvCxnSpPr>
          <p:cNvPr id="34" name="Straight Arrow Connector 33">
            <a:extLst>
              <a:ext uri="{FF2B5EF4-FFF2-40B4-BE49-F238E27FC236}">
                <a16:creationId xmlns:a16="http://schemas.microsoft.com/office/drawing/2014/main" id="{42269DBD-8D15-6C29-E0A7-D363F20C77F3}"/>
              </a:ext>
            </a:extLst>
          </p:cNvPr>
          <p:cNvCxnSpPr>
            <a:cxnSpLocks/>
          </p:cNvCxnSpPr>
          <p:nvPr/>
        </p:nvCxnSpPr>
        <p:spPr>
          <a:xfrm flipH="1" flipV="1">
            <a:off x="5901599" y="1676811"/>
            <a:ext cx="1426806" cy="97154"/>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36" name="Content Placeholder 1">
            <a:extLst>
              <a:ext uri="{FF2B5EF4-FFF2-40B4-BE49-F238E27FC236}">
                <a16:creationId xmlns:a16="http://schemas.microsoft.com/office/drawing/2014/main" id="{ED39626D-4BF0-5493-14C3-CD4D517F5987}"/>
              </a:ext>
            </a:extLst>
          </p:cNvPr>
          <p:cNvSpPr txBox="1">
            <a:spLocks/>
          </p:cNvSpPr>
          <p:nvPr/>
        </p:nvSpPr>
        <p:spPr>
          <a:xfrm>
            <a:off x="7372472" y="1573195"/>
            <a:ext cx="1217923" cy="393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Bud</a:t>
            </a:r>
          </a:p>
        </p:txBody>
      </p:sp>
    </p:spTree>
    <p:extLst>
      <p:ext uri="{BB962C8B-B14F-4D97-AF65-F5344CB8AC3E}">
        <p14:creationId xmlns:p14="http://schemas.microsoft.com/office/powerpoint/2010/main" val="167056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CC6C00-A3DE-8C64-B368-144B5EECA336}"/>
              </a:ext>
            </a:extLst>
          </p:cNvPr>
          <p:cNvSpPr>
            <a:spLocks noGrp="1"/>
          </p:cNvSpPr>
          <p:nvPr>
            <p:ph type="title"/>
          </p:nvPr>
        </p:nvSpPr>
        <p:spPr/>
        <p:txBody>
          <a:bodyPr/>
          <a:lstStyle/>
          <a:p>
            <a:r>
              <a:rPr lang="en-US" dirty="0">
                <a:latin typeface="Lexend Deca Medium" pitchFamily="2" charset="77"/>
              </a:rPr>
              <a:t>Parts of a Plant</a:t>
            </a:r>
          </a:p>
        </p:txBody>
      </p:sp>
      <p:sp>
        <p:nvSpPr>
          <p:cNvPr id="16" name="Content Placeholder 15">
            <a:extLst>
              <a:ext uri="{FF2B5EF4-FFF2-40B4-BE49-F238E27FC236}">
                <a16:creationId xmlns:a16="http://schemas.microsoft.com/office/drawing/2014/main" id="{24CC5D3F-4354-1D7F-CFDD-779F34BA7560}"/>
              </a:ext>
            </a:extLst>
          </p:cNvPr>
          <p:cNvSpPr>
            <a:spLocks noGrp="1"/>
          </p:cNvSpPr>
          <p:nvPr>
            <p:ph idx="1"/>
          </p:nvPr>
        </p:nvSpPr>
        <p:spPr>
          <a:xfrm>
            <a:off x="980388" y="1346341"/>
            <a:ext cx="6403392" cy="4752801"/>
          </a:xfrm>
        </p:spPr>
        <p:txBody>
          <a:bodyPr>
            <a:normAutofit/>
          </a:bodyPr>
          <a:lstStyle/>
          <a:p>
            <a:pPr marL="0" indent="0">
              <a:buNone/>
            </a:pPr>
            <a:r>
              <a:rPr lang="en-US" sz="2000" dirty="0">
                <a:latin typeface="Lexend Deca Light" pitchFamily="2" charset="77"/>
              </a:rPr>
              <a:t>Let’s learn about the parts of a plant.  </a:t>
            </a:r>
            <a:br>
              <a:rPr lang="en-US" sz="2000" dirty="0">
                <a:latin typeface="Lexend Deca Light" pitchFamily="2" charset="77"/>
              </a:rPr>
            </a:br>
            <a:r>
              <a:rPr lang="en-US" sz="2000" dirty="0">
                <a:solidFill>
                  <a:schemeClr val="accent2"/>
                </a:solidFill>
                <a:latin typeface="Lexend Deca Light" pitchFamily="2" charset="77"/>
              </a:rPr>
              <a:t>Watch this!</a:t>
            </a:r>
            <a:r>
              <a:rPr lang="en-US" sz="2000" dirty="0">
                <a:latin typeface="Lexend Deca Light" pitchFamily="2" charset="77"/>
              </a:rPr>
              <a:t>  </a:t>
            </a:r>
          </a:p>
          <a:p>
            <a:pPr marL="0" indent="0">
              <a:buNone/>
            </a:pPr>
            <a:endParaRPr lang="en-US" sz="2000" dirty="0">
              <a:latin typeface="Lexend Deca Light" pitchFamily="2" charset="77"/>
            </a:endParaRPr>
          </a:p>
          <a:p>
            <a:pPr marL="0" indent="0">
              <a:buNone/>
            </a:pPr>
            <a:endParaRPr lang="en-US" sz="2000" dirty="0">
              <a:latin typeface="Lexend Deca Light" pitchFamily="2" charset="77"/>
            </a:endParaRPr>
          </a:p>
        </p:txBody>
      </p:sp>
      <p:pic>
        <p:nvPicPr>
          <p:cNvPr id="2" name="Online Media 1" descr="Parts Of A Plant | The Dr. Binocs Show | Learn Videos For Kids">
            <a:hlinkClick r:id="" action="ppaction://media"/>
            <a:extLst>
              <a:ext uri="{FF2B5EF4-FFF2-40B4-BE49-F238E27FC236}">
                <a16:creationId xmlns:a16="http://schemas.microsoft.com/office/drawing/2014/main" id="{3F88D038-AA08-432F-4440-A0E622C494D5}"/>
              </a:ext>
            </a:extLst>
          </p:cNvPr>
          <p:cNvPicPr>
            <a:picLocks noRot="1" noChangeAspect="1"/>
          </p:cNvPicPr>
          <p:nvPr>
            <a:videoFile r:link="rId1"/>
          </p:nvPr>
        </p:nvPicPr>
        <p:blipFill>
          <a:blip r:embed="rId4"/>
          <a:stretch>
            <a:fillRect/>
          </a:stretch>
        </p:blipFill>
        <p:spPr>
          <a:xfrm>
            <a:off x="1729581" y="2299726"/>
            <a:ext cx="5684838" cy="3211933"/>
          </a:xfrm>
          <a:prstGeom prst="rect">
            <a:avLst/>
          </a:prstGeom>
        </p:spPr>
      </p:pic>
    </p:spTree>
    <p:extLst>
      <p:ext uri="{BB962C8B-B14F-4D97-AF65-F5344CB8AC3E}">
        <p14:creationId xmlns:p14="http://schemas.microsoft.com/office/powerpoint/2010/main" val="59522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8BC656-AE6B-4CE8-A02A-27EAD0DFF6C0}"/>
              </a:ext>
            </a:extLst>
          </p:cNvPr>
          <p:cNvSpPr>
            <a:spLocks noGrp="1"/>
          </p:cNvSpPr>
          <p:nvPr>
            <p:ph idx="4294967295"/>
          </p:nvPr>
        </p:nvSpPr>
        <p:spPr>
          <a:xfrm>
            <a:off x="1175459" y="1745397"/>
            <a:ext cx="3986690" cy="4689476"/>
          </a:xfrm>
        </p:spPr>
        <p:txBody>
          <a:bodyPr>
            <a:normAutofit/>
          </a:bodyPr>
          <a:lstStyle/>
          <a:p>
            <a:pPr marL="457200" lvl="1" indent="-457200">
              <a:lnSpc>
                <a:spcPct val="100000"/>
              </a:lnSpc>
              <a:spcBef>
                <a:spcPts val="1200"/>
              </a:spcBef>
            </a:pPr>
            <a:r>
              <a:rPr lang="en-US" sz="2800" dirty="0">
                <a:solidFill>
                  <a:schemeClr val="accent2"/>
                </a:solidFill>
                <a:latin typeface="Lexend Deca Light" pitchFamily="2" charset="77"/>
              </a:rPr>
              <a:t>Roots</a:t>
            </a:r>
            <a:r>
              <a:rPr lang="en-US" sz="2800" dirty="0">
                <a:latin typeface="Lexend Deca Light" pitchFamily="2" charset="77"/>
              </a:rPr>
              <a:t> are like an anchor. They hold the plant in the soil.</a:t>
            </a:r>
          </a:p>
          <a:p>
            <a:pPr marL="0" lvl="1" indent="0">
              <a:lnSpc>
                <a:spcPct val="100000"/>
              </a:lnSpc>
              <a:spcBef>
                <a:spcPts val="1200"/>
              </a:spcBef>
              <a:buNone/>
            </a:pPr>
            <a:endParaRPr lang="en-US" sz="2800" dirty="0">
              <a:latin typeface="Lexend Deca Light" pitchFamily="2" charset="77"/>
            </a:endParaRPr>
          </a:p>
          <a:p>
            <a:pPr marL="457200" lvl="1" indent="-457200">
              <a:lnSpc>
                <a:spcPct val="100000"/>
              </a:lnSpc>
              <a:spcBef>
                <a:spcPts val="1200"/>
              </a:spcBef>
            </a:pPr>
            <a:r>
              <a:rPr lang="en-US" sz="2800" dirty="0">
                <a:latin typeface="Lexend Deca Light" pitchFamily="2" charset="77"/>
              </a:rPr>
              <a:t>They take water and minerals up from the soil.</a:t>
            </a:r>
          </a:p>
          <a:p>
            <a:pPr marL="0" indent="0">
              <a:lnSpc>
                <a:spcPct val="100000"/>
              </a:lnSpc>
              <a:spcBef>
                <a:spcPts val="1200"/>
              </a:spcBef>
              <a:buNone/>
            </a:pPr>
            <a:endParaRPr lang="en-US" dirty="0">
              <a:solidFill>
                <a:schemeClr val="accent2"/>
              </a:solidFill>
              <a:latin typeface="Lexend Deca Light" pitchFamily="2" charset="77"/>
            </a:endParaRPr>
          </a:p>
          <a:p>
            <a:pPr marL="0" indent="0">
              <a:buNone/>
            </a:pPr>
            <a:endParaRPr lang="en-CA" sz="3200" dirty="0">
              <a:latin typeface="Lexend Deca Light" pitchFamily="2" charset="77"/>
            </a:endParaRPr>
          </a:p>
        </p:txBody>
      </p:sp>
      <p:sp>
        <p:nvSpPr>
          <p:cNvPr id="4" name="Title 3">
            <a:extLst>
              <a:ext uri="{FF2B5EF4-FFF2-40B4-BE49-F238E27FC236}">
                <a16:creationId xmlns:a16="http://schemas.microsoft.com/office/drawing/2014/main" id="{D024FCC5-6149-459D-AFB5-501D52AEC423}"/>
              </a:ext>
            </a:extLst>
          </p:cNvPr>
          <p:cNvSpPr>
            <a:spLocks noGrp="1"/>
          </p:cNvSpPr>
          <p:nvPr>
            <p:ph type="title"/>
          </p:nvPr>
        </p:nvSpPr>
        <p:spPr>
          <a:xfrm>
            <a:off x="1175459" y="791032"/>
            <a:ext cx="6108569" cy="783372"/>
          </a:xfrm>
        </p:spPr>
        <p:txBody>
          <a:bodyPr/>
          <a:lstStyle/>
          <a:p>
            <a:r>
              <a:rPr lang="en-US" dirty="0">
                <a:latin typeface="Lexend Deca Medium" pitchFamily="2" charset="77"/>
              </a:rPr>
              <a:t>Roots</a:t>
            </a:r>
            <a:endParaRPr lang="en-CA" dirty="0">
              <a:latin typeface="Lexend Deca Medium" pitchFamily="2" charset="77"/>
            </a:endParaRPr>
          </a:p>
        </p:txBody>
      </p:sp>
      <p:sp>
        <p:nvSpPr>
          <p:cNvPr id="24" name="Content Placeholder 1">
            <a:extLst>
              <a:ext uri="{FF2B5EF4-FFF2-40B4-BE49-F238E27FC236}">
                <a16:creationId xmlns:a16="http://schemas.microsoft.com/office/drawing/2014/main" id="{25058268-0735-44EF-B446-88D25E82FD48}"/>
              </a:ext>
            </a:extLst>
          </p:cNvPr>
          <p:cNvSpPr txBox="1">
            <a:spLocks/>
          </p:cNvSpPr>
          <p:nvPr/>
        </p:nvSpPr>
        <p:spPr>
          <a:xfrm>
            <a:off x="7090921" y="5442688"/>
            <a:ext cx="1217923" cy="393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Rounded MT Bold" panose="020F07040305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Rounded MT Bold" panose="020F07040305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Rounded MT Bold" panose="020F07040305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Rounded MT Bold" panose="020F07040305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t>Root</a:t>
            </a:r>
          </a:p>
        </p:txBody>
      </p:sp>
      <p:cxnSp>
        <p:nvCxnSpPr>
          <p:cNvPr id="26" name="Straight Arrow Connector 25">
            <a:extLst>
              <a:ext uri="{FF2B5EF4-FFF2-40B4-BE49-F238E27FC236}">
                <a16:creationId xmlns:a16="http://schemas.microsoft.com/office/drawing/2014/main" id="{4773750F-6029-450D-A3BE-29858BB60529}"/>
              </a:ext>
            </a:extLst>
          </p:cNvPr>
          <p:cNvCxnSpPr/>
          <p:nvPr/>
        </p:nvCxnSpPr>
        <p:spPr>
          <a:xfrm flipH="1">
            <a:off x="6838950" y="5639677"/>
            <a:ext cx="309121" cy="0"/>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pic>
        <p:nvPicPr>
          <p:cNvPr id="6" name="Picture 5">
            <a:extLst>
              <a:ext uri="{FF2B5EF4-FFF2-40B4-BE49-F238E27FC236}">
                <a16:creationId xmlns:a16="http://schemas.microsoft.com/office/drawing/2014/main" id="{3215CD80-92F7-603E-4B7C-FE0C2EB9293E}"/>
              </a:ext>
            </a:extLst>
          </p:cNvPr>
          <p:cNvPicPr>
            <a:picLocks noChangeAspect="1"/>
          </p:cNvPicPr>
          <p:nvPr/>
        </p:nvPicPr>
        <p:blipFill>
          <a:blip r:embed="rId3"/>
          <a:stretch>
            <a:fillRect/>
          </a:stretch>
        </p:blipFill>
        <p:spPr>
          <a:xfrm>
            <a:off x="4300086" y="1021334"/>
            <a:ext cx="4289664" cy="5551330"/>
          </a:xfrm>
          <a:prstGeom prst="rect">
            <a:avLst/>
          </a:prstGeom>
        </p:spPr>
      </p:pic>
    </p:spTree>
    <p:extLst>
      <p:ext uri="{BB962C8B-B14F-4D97-AF65-F5344CB8AC3E}">
        <p14:creationId xmlns:p14="http://schemas.microsoft.com/office/powerpoint/2010/main" val="42411349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5235</TotalTime>
  <Words>2041</Words>
  <Application>Microsoft Macintosh PowerPoint</Application>
  <PresentationFormat>On-screen Show (4:3)</PresentationFormat>
  <Paragraphs>218</Paragraphs>
  <Slides>23</Slides>
  <Notes>23</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Arial</vt:lpstr>
      <vt:lpstr>Arial Rounded MT Bold</vt:lpstr>
      <vt:lpstr>Calibri</vt:lpstr>
      <vt:lpstr>IIKLH K+ Arial MT</vt:lpstr>
      <vt:lpstr>Lexend Deca Black</vt:lpstr>
      <vt:lpstr>Lexend Deca Light</vt:lpstr>
      <vt:lpstr>Lexend Deca Medium</vt:lpstr>
      <vt:lpstr>Symbol</vt:lpstr>
      <vt:lpstr>Office Theme</vt:lpstr>
      <vt:lpstr>PowerPoint Presentation</vt:lpstr>
      <vt:lpstr>Notes to Teachers</vt:lpstr>
      <vt:lpstr>Expectations</vt:lpstr>
      <vt:lpstr>PowerPoint Presentation</vt:lpstr>
      <vt:lpstr>Learning Goals</vt:lpstr>
      <vt:lpstr>Minds ON! </vt:lpstr>
      <vt:lpstr>Minds ON!</vt:lpstr>
      <vt:lpstr>Parts of a Plant</vt:lpstr>
      <vt:lpstr>Roots</vt:lpstr>
      <vt:lpstr>PowerPoint Presentation</vt:lpstr>
      <vt:lpstr>Leaves</vt:lpstr>
      <vt:lpstr>PowerPoint Presentation</vt:lpstr>
      <vt:lpstr>Stems</vt:lpstr>
      <vt:lpstr>PowerPoint Presentation</vt:lpstr>
      <vt:lpstr>Flowers</vt:lpstr>
      <vt:lpstr>PowerPoint Presentation</vt:lpstr>
      <vt:lpstr>Seeds</vt:lpstr>
      <vt:lpstr>PowerPoint Presentation</vt:lpstr>
      <vt:lpstr>Action: Vertical Relay (Again!)</vt:lpstr>
      <vt:lpstr>Wrap Up</vt:lpstr>
      <vt:lpstr>Check In – What’s Next?</vt:lpstr>
      <vt:lpstr>Extension: Plant Research</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Ratz</dc:creator>
  <cp:lastModifiedBy>Nicole Koopstra</cp:lastModifiedBy>
  <cp:revision>155</cp:revision>
  <cp:lastPrinted>2022-12-13T20:08:31Z</cp:lastPrinted>
  <dcterms:created xsi:type="dcterms:W3CDTF">2022-06-20T17:57:32Z</dcterms:created>
  <dcterms:modified xsi:type="dcterms:W3CDTF">2024-10-03T17:35:23Z</dcterms:modified>
</cp:coreProperties>
</file>